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56" r:id="rId3"/>
    <p:sldId id="261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68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089560-3D1F-4612-B3C1-46A8C5D51FF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159374B-FFF4-4E9C-A767-8CDC569428C8}">
      <dgm:prSet phldrT="[Texte]"/>
      <dgm:spPr/>
      <dgm:t>
        <a:bodyPr/>
        <a:lstStyle/>
        <a:p>
          <a:r>
            <a:rPr lang="fr-FR" dirty="0" smtClean="0"/>
            <a:t> 14730,00 DA</a:t>
          </a:r>
          <a:endParaRPr lang="fr-FR" dirty="0"/>
        </a:p>
      </dgm:t>
    </dgm:pt>
    <dgm:pt modelId="{41B41B00-AD4C-48B0-9E02-C8231C5F3A45}" type="parTrans" cxnId="{4D8A29D6-E4FB-4BF6-BDDC-6588C6CAF6C0}">
      <dgm:prSet/>
      <dgm:spPr/>
      <dgm:t>
        <a:bodyPr/>
        <a:lstStyle/>
        <a:p>
          <a:endParaRPr lang="fr-FR"/>
        </a:p>
      </dgm:t>
    </dgm:pt>
    <dgm:pt modelId="{763AF2E4-0145-4DF1-88BD-D0D02C12C6F1}" type="sibTrans" cxnId="{4D8A29D6-E4FB-4BF6-BDDC-6588C6CAF6C0}">
      <dgm:prSet/>
      <dgm:spPr/>
      <dgm:t>
        <a:bodyPr/>
        <a:lstStyle/>
        <a:p>
          <a:endParaRPr lang="fr-FR"/>
        </a:p>
      </dgm:t>
    </dgm:pt>
    <dgm:pt modelId="{B99515C4-209B-445B-A0E1-99E6F508D650}">
      <dgm:prSet phldrT="[Texte]"/>
      <dgm:spPr/>
      <dgm:t>
        <a:bodyPr/>
        <a:lstStyle/>
        <a:p>
          <a:r>
            <a:rPr lang="fr-FR" dirty="0" smtClean="0"/>
            <a:t> +400000,00 DA</a:t>
          </a:r>
          <a:endParaRPr lang="fr-FR" dirty="0"/>
        </a:p>
      </dgm:t>
    </dgm:pt>
    <dgm:pt modelId="{70FD8F68-01A8-45C1-AFBA-927D6CE5C8E9}" type="parTrans" cxnId="{9B299823-98C9-478D-BFA7-EBAA4D9972C9}">
      <dgm:prSet/>
      <dgm:spPr/>
      <dgm:t>
        <a:bodyPr/>
        <a:lstStyle/>
        <a:p>
          <a:endParaRPr lang="fr-FR"/>
        </a:p>
      </dgm:t>
    </dgm:pt>
    <dgm:pt modelId="{DADAAA0F-E665-4DCF-9A0E-6B8C1281269B}" type="sibTrans" cxnId="{9B299823-98C9-478D-BFA7-EBAA4D9972C9}">
      <dgm:prSet/>
      <dgm:spPr/>
      <dgm:t>
        <a:bodyPr/>
        <a:lstStyle/>
        <a:p>
          <a:endParaRPr lang="fr-FR"/>
        </a:p>
      </dgm:t>
    </dgm:pt>
    <dgm:pt modelId="{07A47843-009E-444E-B14E-D860BCDCACAA}">
      <dgm:prSet phldrT="[Texte]"/>
      <dgm:spPr/>
      <dgm:t>
        <a:bodyPr/>
        <a:lstStyle/>
        <a:p>
          <a:pPr algn="ctr"/>
          <a:endParaRPr lang="fr-FR" dirty="0"/>
        </a:p>
      </dgm:t>
    </dgm:pt>
    <dgm:pt modelId="{74C974D7-5A53-4E97-9C71-1206C0ECC992}" type="parTrans" cxnId="{9740C2C1-9FA9-4634-8FCD-FCFAA8C4EB97}">
      <dgm:prSet/>
      <dgm:spPr/>
      <dgm:t>
        <a:bodyPr/>
        <a:lstStyle/>
        <a:p>
          <a:endParaRPr lang="fr-FR"/>
        </a:p>
      </dgm:t>
    </dgm:pt>
    <dgm:pt modelId="{F825DF9D-8871-4C86-B8D0-DC7CC199F975}" type="sibTrans" cxnId="{9740C2C1-9FA9-4634-8FCD-FCFAA8C4EB97}">
      <dgm:prSet/>
      <dgm:spPr/>
      <dgm:t>
        <a:bodyPr/>
        <a:lstStyle/>
        <a:p>
          <a:endParaRPr lang="fr-FR"/>
        </a:p>
      </dgm:t>
    </dgm:pt>
    <dgm:pt modelId="{50623F85-A7EB-47FD-8554-37DDFC628411}">
      <dgm:prSet phldrT="[Texte]"/>
      <dgm:spPr/>
      <dgm:t>
        <a:bodyPr/>
        <a:lstStyle/>
        <a:p>
          <a:r>
            <a:rPr lang="fr-FR" dirty="0" smtClean="0"/>
            <a:t>230,00/350,00DA </a:t>
          </a:r>
          <a:endParaRPr lang="fr-FR" dirty="0"/>
        </a:p>
      </dgm:t>
    </dgm:pt>
    <dgm:pt modelId="{CACF5867-DC50-4300-9AB1-172D0D177C9C}" type="parTrans" cxnId="{369E45E1-7CFA-408B-9F9C-99908285AE1A}">
      <dgm:prSet/>
      <dgm:spPr/>
      <dgm:t>
        <a:bodyPr/>
        <a:lstStyle/>
        <a:p>
          <a:endParaRPr lang="fr-FR"/>
        </a:p>
      </dgm:t>
    </dgm:pt>
    <dgm:pt modelId="{3A1E83D7-9AEE-4DC9-80F7-6281F716A3EB}" type="sibTrans" cxnId="{369E45E1-7CFA-408B-9F9C-99908285AE1A}">
      <dgm:prSet/>
      <dgm:spPr/>
      <dgm:t>
        <a:bodyPr/>
        <a:lstStyle/>
        <a:p>
          <a:endParaRPr lang="fr-FR"/>
        </a:p>
      </dgm:t>
    </dgm:pt>
    <dgm:pt modelId="{08367C95-1D15-4710-831A-34F1209AB4EC}">
      <dgm:prSet phldrT="[Texte]"/>
      <dgm:spPr/>
      <dgm:t>
        <a:bodyPr/>
        <a:lstStyle/>
        <a:p>
          <a:endParaRPr lang="fr-FR" dirty="0"/>
        </a:p>
      </dgm:t>
    </dgm:pt>
    <dgm:pt modelId="{68BAF2F4-C606-4E4A-AD2A-33BB82B66CE0}" type="sibTrans" cxnId="{210E3634-F1E0-4033-9536-FE85FF644D91}">
      <dgm:prSet/>
      <dgm:spPr/>
      <dgm:t>
        <a:bodyPr/>
        <a:lstStyle/>
        <a:p>
          <a:endParaRPr lang="fr-FR"/>
        </a:p>
      </dgm:t>
    </dgm:pt>
    <dgm:pt modelId="{2C7D6800-9D06-4DA4-991B-050548DBDC21}" type="parTrans" cxnId="{210E3634-F1E0-4033-9536-FE85FF644D91}">
      <dgm:prSet/>
      <dgm:spPr/>
      <dgm:t>
        <a:bodyPr/>
        <a:lstStyle/>
        <a:p>
          <a:endParaRPr lang="fr-FR"/>
        </a:p>
      </dgm:t>
    </dgm:pt>
    <dgm:pt modelId="{6708647F-1050-4309-8F17-4EA5E987F018}">
      <dgm:prSet phldrT="[Texte]"/>
      <dgm:spPr/>
      <dgm:t>
        <a:bodyPr/>
        <a:lstStyle/>
        <a:p>
          <a:endParaRPr lang="fr-FR" dirty="0"/>
        </a:p>
      </dgm:t>
    </dgm:pt>
    <dgm:pt modelId="{65718E68-18B0-4557-BAF8-C8A0DE7C1583}" type="sibTrans" cxnId="{2CB7A736-9FB5-41E3-AF1A-1B0ECE287C73}">
      <dgm:prSet/>
      <dgm:spPr/>
      <dgm:t>
        <a:bodyPr/>
        <a:lstStyle/>
        <a:p>
          <a:endParaRPr lang="fr-FR"/>
        </a:p>
      </dgm:t>
    </dgm:pt>
    <dgm:pt modelId="{E4CEE1BD-8050-4E06-BEC4-E7B37C09F494}" type="parTrans" cxnId="{2CB7A736-9FB5-41E3-AF1A-1B0ECE287C73}">
      <dgm:prSet/>
      <dgm:spPr/>
      <dgm:t>
        <a:bodyPr/>
        <a:lstStyle/>
        <a:p>
          <a:endParaRPr lang="fr-FR"/>
        </a:p>
      </dgm:t>
    </dgm:pt>
    <dgm:pt modelId="{E1369017-B3E7-4B17-B85C-43A33A48C70B}" type="pres">
      <dgm:prSet presAssocID="{57089560-3D1F-4612-B3C1-46A8C5D51FF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D49D6E21-26BB-4016-902A-534FB1E3E454}" type="pres">
      <dgm:prSet presAssocID="{08367C95-1D15-4710-831A-34F1209AB4EC}" presName="linNode" presStyleCnt="0"/>
      <dgm:spPr/>
    </dgm:pt>
    <dgm:pt modelId="{626B7F98-0460-4352-BA7A-4A7839FB2622}" type="pres">
      <dgm:prSet presAssocID="{08367C95-1D15-4710-831A-34F1209AB4EC}" presName="parentText" presStyleLbl="node1" presStyleIdx="0" presStyleCnt="3" custScaleX="264650" custScaleY="15152" custLinFactNeighborX="-9" custLinFactNeighborY="-80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31ECAE8-5373-4528-99BB-C249E2884CD8}" type="pres">
      <dgm:prSet presAssocID="{08367C95-1D15-4710-831A-34F1209AB4EC}" presName="descendantText" presStyleLbl="alignAccFollowNode1" presStyleIdx="0" presStyleCnt="3" custScaleX="234617" custScaleY="1692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9E6ACEB-F3C5-45B9-95EF-AE5AB7A5B657}" type="pres">
      <dgm:prSet presAssocID="{68BAF2F4-C606-4E4A-AD2A-33BB82B66CE0}" presName="sp" presStyleCnt="0"/>
      <dgm:spPr/>
    </dgm:pt>
    <dgm:pt modelId="{1E0A2932-4925-4235-A9B6-51FC63760BAE}" type="pres">
      <dgm:prSet presAssocID="{6708647F-1050-4309-8F17-4EA5E987F018}" presName="linNode" presStyleCnt="0"/>
      <dgm:spPr/>
    </dgm:pt>
    <dgm:pt modelId="{EF7A215B-DAE0-45B8-9086-5282E088FF2B}" type="pres">
      <dgm:prSet presAssocID="{6708647F-1050-4309-8F17-4EA5E987F018}" presName="parentText" presStyleLbl="node1" presStyleIdx="1" presStyleCnt="3" custScaleX="279990" custScaleY="1919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EAACB4C-8052-491F-B97C-051D0BAB5499}" type="pres">
      <dgm:prSet presAssocID="{6708647F-1050-4309-8F17-4EA5E987F018}" presName="descendantText" presStyleLbl="alignAccFollowNode1" presStyleIdx="1" presStyleCnt="3" custScaleX="235047" custScaleY="20082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ACB2530-56A0-49B5-835F-1BDA62A3EAD9}" type="pres">
      <dgm:prSet presAssocID="{65718E68-18B0-4557-BAF8-C8A0DE7C1583}" presName="sp" presStyleCnt="0"/>
      <dgm:spPr/>
    </dgm:pt>
    <dgm:pt modelId="{0E40D562-1990-42B6-90C0-AA0368A77457}" type="pres">
      <dgm:prSet presAssocID="{07A47843-009E-444E-B14E-D860BCDCACAA}" presName="linNode" presStyleCnt="0"/>
      <dgm:spPr/>
    </dgm:pt>
    <dgm:pt modelId="{518D0F58-B5BF-4C76-8E5A-430BAE4C416F}" type="pres">
      <dgm:prSet presAssocID="{07A47843-009E-444E-B14E-D860BCDCACAA}" presName="parentText" presStyleLbl="node1" presStyleIdx="2" presStyleCnt="3" custScaleX="232530" custScaleY="18613" custLinFactNeighborX="-9" custLinFactNeighborY="-4922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2B06DF1-F85D-447A-8562-3C950EF7129F}" type="pres">
      <dgm:prSet presAssocID="{07A47843-009E-444E-B14E-D860BCDCACAA}" presName="descendantText" presStyleLbl="alignAccFollowNode1" presStyleIdx="2" presStyleCnt="3" custScaleX="198594" custScaleY="18959" custLinFactNeighborX="3900" custLinFactNeighborY="-603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9740C2C1-9FA9-4634-8FCD-FCFAA8C4EB97}" srcId="{57089560-3D1F-4612-B3C1-46A8C5D51FFA}" destId="{07A47843-009E-444E-B14E-D860BCDCACAA}" srcOrd="2" destOrd="0" parTransId="{74C974D7-5A53-4E97-9C71-1206C0ECC992}" sibTransId="{F825DF9D-8871-4C86-B8D0-DC7CC199F975}"/>
    <dgm:cxn modelId="{369E45E1-7CFA-408B-9F9C-99908285AE1A}" srcId="{07A47843-009E-444E-B14E-D860BCDCACAA}" destId="{50623F85-A7EB-47FD-8554-37DDFC628411}" srcOrd="0" destOrd="0" parTransId="{CACF5867-DC50-4300-9AB1-172D0D177C9C}" sibTransId="{3A1E83D7-9AEE-4DC9-80F7-6281F716A3EB}"/>
    <dgm:cxn modelId="{4D8A29D6-E4FB-4BF6-BDDC-6588C6CAF6C0}" srcId="{08367C95-1D15-4710-831A-34F1209AB4EC}" destId="{D159374B-FFF4-4E9C-A767-8CDC569428C8}" srcOrd="0" destOrd="0" parTransId="{41B41B00-AD4C-48B0-9E02-C8231C5F3A45}" sibTransId="{763AF2E4-0145-4DF1-88BD-D0D02C12C6F1}"/>
    <dgm:cxn modelId="{76ED8130-8E3F-4B14-81F6-4BD5CDE5F5D0}" type="presOf" srcId="{50623F85-A7EB-47FD-8554-37DDFC628411}" destId="{62B06DF1-F85D-447A-8562-3C950EF7129F}" srcOrd="0" destOrd="0" presId="urn:microsoft.com/office/officeart/2005/8/layout/vList5"/>
    <dgm:cxn modelId="{9B299823-98C9-478D-BFA7-EBAA4D9972C9}" srcId="{6708647F-1050-4309-8F17-4EA5E987F018}" destId="{B99515C4-209B-445B-A0E1-99E6F508D650}" srcOrd="0" destOrd="0" parTransId="{70FD8F68-01A8-45C1-AFBA-927D6CE5C8E9}" sibTransId="{DADAAA0F-E665-4DCF-9A0E-6B8C1281269B}"/>
    <dgm:cxn modelId="{2CB7A736-9FB5-41E3-AF1A-1B0ECE287C73}" srcId="{57089560-3D1F-4612-B3C1-46A8C5D51FFA}" destId="{6708647F-1050-4309-8F17-4EA5E987F018}" srcOrd="1" destOrd="0" parTransId="{E4CEE1BD-8050-4E06-BEC4-E7B37C09F494}" sibTransId="{65718E68-18B0-4557-BAF8-C8A0DE7C1583}"/>
    <dgm:cxn modelId="{210E3634-F1E0-4033-9536-FE85FF644D91}" srcId="{57089560-3D1F-4612-B3C1-46A8C5D51FFA}" destId="{08367C95-1D15-4710-831A-34F1209AB4EC}" srcOrd="0" destOrd="0" parTransId="{2C7D6800-9D06-4DA4-991B-050548DBDC21}" sibTransId="{68BAF2F4-C606-4E4A-AD2A-33BB82B66CE0}"/>
    <dgm:cxn modelId="{04DD5A27-8116-41AE-8AC9-EB0838DBA2A2}" type="presOf" srcId="{07A47843-009E-444E-B14E-D860BCDCACAA}" destId="{518D0F58-B5BF-4C76-8E5A-430BAE4C416F}" srcOrd="0" destOrd="0" presId="urn:microsoft.com/office/officeart/2005/8/layout/vList5"/>
    <dgm:cxn modelId="{76C31F42-519E-4C85-9B0A-82ABD63DA584}" type="presOf" srcId="{08367C95-1D15-4710-831A-34F1209AB4EC}" destId="{626B7F98-0460-4352-BA7A-4A7839FB2622}" srcOrd="0" destOrd="0" presId="urn:microsoft.com/office/officeart/2005/8/layout/vList5"/>
    <dgm:cxn modelId="{5241D157-BC03-4059-A84F-1BEADFBB0300}" type="presOf" srcId="{57089560-3D1F-4612-B3C1-46A8C5D51FFA}" destId="{E1369017-B3E7-4B17-B85C-43A33A48C70B}" srcOrd="0" destOrd="0" presId="urn:microsoft.com/office/officeart/2005/8/layout/vList5"/>
    <dgm:cxn modelId="{D6C1E9C7-4205-4323-A935-AE7F9BD167FD}" type="presOf" srcId="{6708647F-1050-4309-8F17-4EA5E987F018}" destId="{EF7A215B-DAE0-45B8-9086-5282E088FF2B}" srcOrd="0" destOrd="0" presId="urn:microsoft.com/office/officeart/2005/8/layout/vList5"/>
    <dgm:cxn modelId="{AB5EB53E-749A-40FF-89D7-EB4894BDA8BD}" type="presOf" srcId="{D159374B-FFF4-4E9C-A767-8CDC569428C8}" destId="{731ECAE8-5373-4528-99BB-C249E2884CD8}" srcOrd="0" destOrd="0" presId="urn:microsoft.com/office/officeart/2005/8/layout/vList5"/>
    <dgm:cxn modelId="{B9B963C1-81C9-4ECA-A784-7587F5DF5A49}" type="presOf" srcId="{B99515C4-209B-445B-A0E1-99E6F508D650}" destId="{DEAACB4C-8052-491F-B97C-051D0BAB5499}" srcOrd="0" destOrd="0" presId="urn:microsoft.com/office/officeart/2005/8/layout/vList5"/>
    <dgm:cxn modelId="{232A4406-5581-4870-A256-BECE4654F273}" type="presParOf" srcId="{E1369017-B3E7-4B17-B85C-43A33A48C70B}" destId="{D49D6E21-26BB-4016-902A-534FB1E3E454}" srcOrd="0" destOrd="0" presId="urn:microsoft.com/office/officeart/2005/8/layout/vList5"/>
    <dgm:cxn modelId="{4DA2AA7E-0EC5-4D29-9F3D-274C75AE88D0}" type="presParOf" srcId="{D49D6E21-26BB-4016-902A-534FB1E3E454}" destId="{626B7F98-0460-4352-BA7A-4A7839FB2622}" srcOrd="0" destOrd="0" presId="urn:microsoft.com/office/officeart/2005/8/layout/vList5"/>
    <dgm:cxn modelId="{B72D922C-C8C8-4643-A623-C0C59F11C813}" type="presParOf" srcId="{D49D6E21-26BB-4016-902A-534FB1E3E454}" destId="{731ECAE8-5373-4528-99BB-C249E2884CD8}" srcOrd="1" destOrd="0" presId="urn:microsoft.com/office/officeart/2005/8/layout/vList5"/>
    <dgm:cxn modelId="{918A4EF1-C2E7-493A-BC10-47DAD3F6E1C7}" type="presParOf" srcId="{E1369017-B3E7-4B17-B85C-43A33A48C70B}" destId="{89E6ACEB-F3C5-45B9-95EF-AE5AB7A5B657}" srcOrd="1" destOrd="0" presId="urn:microsoft.com/office/officeart/2005/8/layout/vList5"/>
    <dgm:cxn modelId="{4225F91E-1B36-4FD0-A18D-7308F39D80ED}" type="presParOf" srcId="{E1369017-B3E7-4B17-B85C-43A33A48C70B}" destId="{1E0A2932-4925-4235-A9B6-51FC63760BAE}" srcOrd="2" destOrd="0" presId="urn:microsoft.com/office/officeart/2005/8/layout/vList5"/>
    <dgm:cxn modelId="{03221338-229C-4665-ADEC-6AB16DB484C0}" type="presParOf" srcId="{1E0A2932-4925-4235-A9B6-51FC63760BAE}" destId="{EF7A215B-DAE0-45B8-9086-5282E088FF2B}" srcOrd="0" destOrd="0" presId="urn:microsoft.com/office/officeart/2005/8/layout/vList5"/>
    <dgm:cxn modelId="{EC978655-B056-48B5-B6CF-2CC715E465A4}" type="presParOf" srcId="{1E0A2932-4925-4235-A9B6-51FC63760BAE}" destId="{DEAACB4C-8052-491F-B97C-051D0BAB5499}" srcOrd="1" destOrd="0" presId="urn:microsoft.com/office/officeart/2005/8/layout/vList5"/>
    <dgm:cxn modelId="{0514E02A-8304-40C7-ACEF-AE6ABC843B64}" type="presParOf" srcId="{E1369017-B3E7-4B17-B85C-43A33A48C70B}" destId="{0ACB2530-56A0-49B5-835F-1BDA62A3EAD9}" srcOrd="3" destOrd="0" presId="urn:microsoft.com/office/officeart/2005/8/layout/vList5"/>
    <dgm:cxn modelId="{B683AADC-794E-4A06-BB15-A54EDD1CC210}" type="presParOf" srcId="{E1369017-B3E7-4B17-B85C-43A33A48C70B}" destId="{0E40D562-1990-42B6-90C0-AA0368A77457}" srcOrd="4" destOrd="0" presId="urn:microsoft.com/office/officeart/2005/8/layout/vList5"/>
    <dgm:cxn modelId="{E8F2BE32-A543-4C63-A59B-1AAF7E0A7BB3}" type="presParOf" srcId="{0E40D562-1990-42B6-90C0-AA0368A77457}" destId="{518D0F58-B5BF-4C76-8E5A-430BAE4C416F}" srcOrd="0" destOrd="0" presId="urn:microsoft.com/office/officeart/2005/8/layout/vList5"/>
    <dgm:cxn modelId="{0BCA5716-3CBE-4D86-B045-A6AD176CB82A}" type="presParOf" srcId="{0E40D562-1990-42B6-90C0-AA0368A77457}" destId="{62B06DF1-F85D-447A-8562-3C950EF7129F}" srcOrd="1" destOrd="0" presId="urn:microsoft.com/office/officeart/2005/8/layout/vList5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5A9C-1F05-4EE0-92AA-336D4963A3AB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004002-9A17-42AC-A94E-59A3BE9A7D2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r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25" name="Sous-titr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1" name="Espace réservé de la date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18" name="Espace réservé du pied de page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pour une image 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titre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1" name="Espace réservé du texte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27" name="Espace réservé de la date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E4E2745-3CA9-44B1-8177-ACE7845EB490}" type="datetimeFigureOut">
              <a:rPr lang="fr-FR" smtClean="0"/>
              <a:pPr/>
              <a:t>08/02/2011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6" name="Espace réservé du numéro de diapositive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E992517-0427-4243-A53B-1A2A8942AA4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à coins arrondis 12"/>
          <p:cNvSpPr/>
          <p:nvPr/>
        </p:nvSpPr>
        <p:spPr>
          <a:xfrm>
            <a:off x="285720" y="357166"/>
            <a:ext cx="692948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928663" y="3113532"/>
          <a:ext cx="6674193" cy="672658"/>
        </p:xfrm>
        <a:graphic>
          <a:graphicData uri="http://schemas.openxmlformats.org/drawingml/2006/table">
            <a:tbl>
              <a:tblPr/>
              <a:tblGrid>
                <a:gridCol w="3643338"/>
                <a:gridCol w="3030855"/>
              </a:tblGrid>
              <a:tr h="3363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F3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450/500million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36329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F4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500/600millon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928662" y="4500570"/>
          <a:ext cx="6715172" cy="571504"/>
        </p:xfrm>
        <a:graphic>
          <a:graphicData uri="http://schemas.openxmlformats.org/drawingml/2006/table">
            <a:tbl>
              <a:tblPr/>
              <a:tblGrid>
                <a:gridCol w="3357586"/>
                <a:gridCol w="3357586"/>
              </a:tblGrid>
              <a:tr h="571504"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DUPLEX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900/1 milliard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928662" y="2000240"/>
          <a:ext cx="6572297" cy="315468"/>
        </p:xfrm>
        <a:graphic>
          <a:graphicData uri="http://schemas.openxmlformats.org/drawingml/2006/table">
            <a:tbl>
              <a:tblPr/>
              <a:tblGrid>
                <a:gridCol w="2434583"/>
                <a:gridCol w="2068857"/>
                <a:gridCol w="206885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F3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Surface:80m2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450 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57158" y="428604"/>
            <a:ext cx="821537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LES </a:t>
            </a:r>
            <a:r>
              <a:rPr lang="en-US" sz="2800" b="1" u="sng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P</a:t>
            </a:r>
            <a:r>
              <a:rPr kumimoji="0" 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RIX DE L’ACCESSION</a:t>
            </a:r>
            <a:endParaRPr kumimoji="0" lang="fr-F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643042" y="2428868"/>
            <a:ext cx="37940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u="sng" dirty="0">
                <a:solidFill>
                  <a:srgbClr val="C00000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L’APPERTEMENT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643042" y="1357298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CNEP:</a:t>
            </a:r>
            <a:endParaRPr lang="fr-FR" b="1" u="sng" dirty="0">
              <a:solidFill>
                <a:srgbClr val="C00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285852" y="4000504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GIRIC:</a:t>
            </a:r>
            <a:endParaRPr lang="fr-FR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medersa01"/>
          <p:cNvPicPr>
            <a:picLocks noChangeAspect="1" noChangeArrowheads="1"/>
          </p:cNvPicPr>
          <p:nvPr/>
        </p:nvPicPr>
        <p:blipFill>
          <a:blip r:embed="rId2">
            <a:lum bright="12000" contrast="48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 cmpd="thickThin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286000" y="3143249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4éme année GTU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Groupe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N° : 02</a:t>
            </a: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85852" y="-428652"/>
            <a:ext cx="65008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   République Algérienne Démocratique et Populaire.</a:t>
            </a:r>
            <a:endParaRPr kumimoji="0" lang="fr-FR" sz="10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          Ministère de l’Enseignement Supérieur</a:t>
            </a:r>
            <a:endParaRPr kumimoji="0" lang="fr-FR" sz="10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                 Et de la Recherche Scientifique.</a:t>
            </a:r>
            <a:endParaRPr kumimoji="0" lang="fr-FR" sz="1000" b="0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NewRomanPSMT"/>
              </a:rPr>
              <a:t>                    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Université Mentouri Constantine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Faculté des Sciences de la Terre, de la Géographie et de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                   L’Aménagement du territoire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fr-FR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TimesNewRomanPSM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b="1" dirty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NewRomanPSMT"/>
              </a:rPr>
              <a:t> </a:t>
            </a:r>
            <a:r>
              <a:rPr lang="fr-FR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TimesNewRomanPSMT"/>
              </a:rPr>
              <a:t>          </a:t>
            </a: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Département de Gestion et Techniques Urbaines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fr-F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                              Module : Gestion</a:t>
            </a:r>
            <a:r>
              <a:rPr kumimoji="0" lang="fr-FR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NewRomanPSMT"/>
              </a:rPr>
              <a:t> des ville</a:t>
            </a:r>
            <a:endParaRPr kumimoji="0" lang="fr-FR" sz="1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714348" y="5429264"/>
            <a:ext cx="2357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Présenté par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Taleb Souhila</a:t>
            </a:r>
          </a:p>
          <a:p>
            <a:r>
              <a:rPr lang="fr-FR" dirty="0" smtClean="0">
                <a:solidFill>
                  <a:srgbClr val="00B050"/>
                </a:solidFill>
              </a:rPr>
              <a:t> </a:t>
            </a:r>
            <a:r>
              <a:rPr lang="fr-FR" dirty="0" err="1" smtClean="0">
                <a:solidFill>
                  <a:srgbClr val="00B050"/>
                </a:solidFill>
              </a:rPr>
              <a:t>keriche</a:t>
            </a:r>
            <a:r>
              <a:rPr lang="fr-FR" dirty="0" smtClean="0">
                <a:solidFill>
                  <a:srgbClr val="00B050"/>
                </a:solidFill>
              </a:rPr>
              <a:t> </a:t>
            </a:r>
            <a:r>
              <a:rPr lang="fr-FR" dirty="0" err="1" smtClean="0">
                <a:solidFill>
                  <a:srgbClr val="00B050"/>
                </a:solidFill>
              </a:rPr>
              <a:t>imen</a:t>
            </a:r>
            <a:endParaRPr lang="fr-FR" dirty="0">
              <a:solidFill>
                <a:srgbClr val="00B05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143636" y="5572140"/>
            <a:ext cx="987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00B050"/>
                </a:solidFill>
              </a:rPr>
              <a:t>Suivi par</a:t>
            </a:r>
          </a:p>
          <a:p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1857356" y="4286256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 smtClean="0">
                <a:solidFill>
                  <a:srgbClr val="C00000"/>
                </a:solidFill>
              </a:rPr>
              <a:t>Étude de Hricha </a:t>
            </a:r>
            <a:r>
              <a:rPr lang="fr-FR" sz="4400" dirty="0">
                <a:solidFill>
                  <a:srgbClr val="C00000"/>
                </a:solidFill>
              </a:rPr>
              <a:t>A</a:t>
            </a:r>
            <a:r>
              <a:rPr lang="fr-FR" sz="4400" dirty="0" smtClean="0">
                <a:solidFill>
                  <a:srgbClr val="C00000"/>
                </a:solidFill>
              </a:rPr>
              <a:t>mar</a:t>
            </a:r>
            <a:endParaRPr lang="fr-FR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rrondir un rectangle avec un coin diagonal 14"/>
          <p:cNvSpPr/>
          <p:nvPr/>
        </p:nvSpPr>
        <p:spPr>
          <a:xfrm>
            <a:off x="-214346" y="-71462"/>
            <a:ext cx="5643602" cy="642942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00B05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 descr="HWScan00001.bmp"/>
          <p:cNvPicPr>
            <a:picLocks noChangeAspect="1"/>
          </p:cNvPicPr>
          <p:nvPr/>
        </p:nvPicPr>
        <p:blipFill>
          <a:blip r:embed="rId2"/>
          <a:srcRect l="8825" t="10416" r="7355" b="38542"/>
          <a:stretch>
            <a:fillRect/>
          </a:stretch>
        </p:blipFill>
        <p:spPr>
          <a:xfrm>
            <a:off x="743506" y="1357298"/>
            <a:ext cx="5900196" cy="5072098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>
          <a:xfrm>
            <a:off x="7715272" y="4643446"/>
            <a:ext cx="214314" cy="21431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Ellipse 8"/>
          <p:cNvSpPr/>
          <p:nvPr/>
        </p:nvSpPr>
        <p:spPr>
          <a:xfrm>
            <a:off x="7680982" y="4609156"/>
            <a:ext cx="285752" cy="2857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7000892" y="5072074"/>
            <a:ext cx="1675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La Zone d’etude</a:t>
            </a:r>
            <a:endParaRPr lang="fr-FR" dirty="0"/>
          </a:p>
        </p:txBody>
      </p:sp>
      <p:sp>
        <p:nvSpPr>
          <p:cNvPr id="11" name="ZoneTexte 10"/>
          <p:cNvSpPr txBox="1"/>
          <p:nvPr/>
        </p:nvSpPr>
        <p:spPr>
          <a:xfrm>
            <a:off x="0" y="0"/>
            <a:ext cx="54436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 smtClean="0"/>
              <a:t>Présentation de la zone d’etude</a:t>
            </a:r>
            <a:endParaRPr lang="fr-FR" sz="3200" dirty="0"/>
          </a:p>
        </p:txBody>
      </p:sp>
      <p:sp>
        <p:nvSpPr>
          <p:cNvPr id="13" name="ZoneTexte 12"/>
          <p:cNvSpPr txBox="1"/>
          <p:nvPr/>
        </p:nvSpPr>
        <p:spPr>
          <a:xfrm>
            <a:off x="5357818" y="928670"/>
            <a:ext cx="35471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fr-FR" sz="2400" dirty="0" smtClean="0"/>
          </a:p>
          <a:p>
            <a:endParaRPr lang="fr-FR" sz="2400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286380" y="928670"/>
            <a:ext cx="385762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La commun D’Ain Smara se situé sur la route national N°05 au coté sud-ouest de la ville métropole Constantine  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Ain Smara se situe à 15km de la ville de Constantine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et de 23km de la ville d’El </a:t>
            </a:r>
            <a:r>
              <a:rPr kumimoji="0" 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khroub</a:t>
            </a:r>
            <a:r>
              <a:rPr kumimoji="0" lang="fr-F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357818" y="2643182"/>
            <a:ext cx="378618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Nord : commun Eban </a:t>
            </a:r>
            <a:r>
              <a:rPr kumimoji="0" 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Ziad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 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Nord- EST : commun Constantine.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EST : commun d’El </a:t>
            </a:r>
            <a:r>
              <a:rPr kumimoji="0" lang="fr-FR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khroub</a:t>
            </a: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SUD et SUD-OUEST : wilaya de Mila.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rganigramme : Connecteur 17"/>
          <p:cNvSpPr/>
          <p:nvPr/>
        </p:nvSpPr>
        <p:spPr>
          <a:xfrm>
            <a:off x="2500298" y="4857760"/>
            <a:ext cx="142876" cy="1428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èche vers le haut 8"/>
          <p:cNvSpPr/>
          <p:nvPr/>
        </p:nvSpPr>
        <p:spPr>
          <a:xfrm>
            <a:off x="8358214" y="0"/>
            <a:ext cx="785786" cy="6858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 rot="5400000">
            <a:off x="5047826" y="3734087"/>
            <a:ext cx="7358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/>
              <a:t>LE STATUT JURIDIQUE  FONCIER ET IMMOBILIER:</a:t>
            </a:r>
            <a:endParaRPr lang="fr-FR" sz="2400" dirty="0"/>
          </a:p>
        </p:txBody>
      </p:sp>
      <p:pic>
        <p:nvPicPr>
          <p:cNvPr id="8" name="Image 7" descr="C:\Users\Laziz\Desktop\23-11-2010 11-27-12_00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2867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48" y="1714488"/>
            <a:ext cx="81439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b="1" u="sng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285720" y="214290"/>
            <a:ext cx="7215238" cy="7858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2800" b="1" u="sng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fr-FR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</a:t>
            </a:r>
            <a:r>
              <a:rPr kumimoji="0" lang="fr-FR" sz="2800" b="1" i="0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kumimoji="0" lang="fr-FR" sz="28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Le prix de sol en mètre quarré:</a:t>
            </a:r>
            <a:endParaRPr kumimoji="0" lang="fr-FR" sz="2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Diagramme 9"/>
          <p:cNvGraphicFramePr/>
          <p:nvPr/>
        </p:nvGraphicFramePr>
        <p:xfrm>
          <a:off x="428596" y="1428736"/>
          <a:ext cx="77867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1" name="Groupe 10"/>
          <p:cNvGrpSpPr/>
          <p:nvPr/>
        </p:nvGrpSpPr>
        <p:grpSpPr>
          <a:xfrm>
            <a:off x="357158" y="4500570"/>
            <a:ext cx="3214710" cy="714379"/>
            <a:chOff x="0" y="3019765"/>
            <a:chExt cx="2194560" cy="787313"/>
          </a:xfrm>
        </p:grpSpPr>
        <p:sp>
          <p:nvSpPr>
            <p:cNvPr id="12" name="Rectangle à coins arrondis 11"/>
            <p:cNvSpPr/>
            <p:nvPr/>
          </p:nvSpPr>
          <p:spPr>
            <a:xfrm>
              <a:off x="0" y="3019765"/>
              <a:ext cx="2194560" cy="787313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38433" y="3058198"/>
              <a:ext cx="2117694" cy="7104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78105" rIns="156210" bIns="78105" numCol="1" spcCol="1270" anchor="ctr" anchorCtr="0">
              <a:noAutofit/>
            </a:bodyPr>
            <a:lstStyle/>
            <a:p>
              <a:pPr lvl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4100" kern="1200"/>
            </a:p>
          </p:txBody>
        </p:sp>
      </p:grpSp>
      <p:grpSp>
        <p:nvGrpSpPr>
          <p:cNvPr id="14" name="Groupe 13"/>
          <p:cNvGrpSpPr/>
          <p:nvPr/>
        </p:nvGrpSpPr>
        <p:grpSpPr>
          <a:xfrm>
            <a:off x="3143240" y="2643182"/>
            <a:ext cx="5643569" cy="2643207"/>
            <a:chOff x="2190742" y="2827306"/>
            <a:chExt cx="3837971" cy="5345111"/>
          </a:xfrm>
        </p:grpSpPr>
        <p:sp>
          <p:nvSpPr>
            <p:cNvPr id="15" name="Arrondir un rectangle avec un coin du même côté 14"/>
            <p:cNvSpPr/>
            <p:nvPr/>
          </p:nvSpPr>
          <p:spPr>
            <a:xfrm rot="5400000">
              <a:off x="3432756" y="5921734"/>
              <a:ext cx="1300162" cy="3201204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Arrondir un rectangle avec un coin du même côté 4"/>
            <p:cNvSpPr/>
            <p:nvPr/>
          </p:nvSpPr>
          <p:spPr>
            <a:xfrm>
              <a:off x="2190742" y="2827306"/>
              <a:ext cx="3837971" cy="11732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fr-FR" sz="3600" kern="1200" dirty="0"/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fr-FR" sz="3600" kern="1200" dirty="0"/>
            </a:p>
          </p:txBody>
        </p:sp>
      </p:grpSp>
      <p:grpSp>
        <p:nvGrpSpPr>
          <p:cNvPr id="17" name="Groupe 16"/>
          <p:cNvGrpSpPr/>
          <p:nvPr/>
        </p:nvGrpSpPr>
        <p:grpSpPr>
          <a:xfrm>
            <a:off x="357158" y="5286388"/>
            <a:ext cx="3143272" cy="758653"/>
            <a:chOff x="0" y="812991"/>
            <a:chExt cx="1163720" cy="615777"/>
          </a:xfrm>
        </p:grpSpPr>
        <p:sp>
          <p:nvSpPr>
            <p:cNvPr id="18" name="Rectangle à coins arrondis 17"/>
            <p:cNvSpPr/>
            <p:nvPr/>
          </p:nvSpPr>
          <p:spPr>
            <a:xfrm>
              <a:off x="0" y="812991"/>
              <a:ext cx="1163720" cy="615777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>
            <a:xfrm>
              <a:off x="30060" y="843051"/>
              <a:ext cx="1103600" cy="55565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3820" tIns="41910" rIns="83820" bIns="4191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fr-FR" sz="2200" kern="1200"/>
            </a:p>
          </p:txBody>
        </p:sp>
      </p:grpSp>
      <p:grpSp>
        <p:nvGrpSpPr>
          <p:cNvPr id="20" name="Groupe 19"/>
          <p:cNvGrpSpPr/>
          <p:nvPr/>
        </p:nvGrpSpPr>
        <p:grpSpPr>
          <a:xfrm>
            <a:off x="3500430" y="5357826"/>
            <a:ext cx="4714908" cy="642942"/>
            <a:chOff x="2190741" y="2763837"/>
            <a:chExt cx="3901440" cy="1300162"/>
          </a:xfrm>
        </p:grpSpPr>
        <p:sp>
          <p:nvSpPr>
            <p:cNvPr id="21" name="Arrondir un rectangle avec un coin du même côté 20"/>
            <p:cNvSpPr/>
            <p:nvPr/>
          </p:nvSpPr>
          <p:spPr>
            <a:xfrm rot="5400000">
              <a:off x="3491380" y="1463198"/>
              <a:ext cx="1300162" cy="3901440"/>
            </a:xfrm>
            <a:prstGeom prst="round2Same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Arrondir un rectangle avec un coin du même côté 4"/>
            <p:cNvSpPr/>
            <p:nvPr/>
          </p:nvSpPr>
          <p:spPr>
            <a:xfrm>
              <a:off x="2190742" y="2827306"/>
              <a:ext cx="3837971" cy="11732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37160" tIns="68580" rIns="137160" bIns="68580" numCol="1" spcCol="1270" anchor="ctr" anchorCtr="0">
              <a:noAutofit/>
            </a:bodyPr>
            <a:lstStyle/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fr-FR" sz="3600" kern="1200" dirty="0"/>
            </a:p>
            <a:p>
              <a:pPr marL="285750" lvl="1" indent="-285750" algn="l" defTabSz="1600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fr-FR" sz="3600" kern="1200" dirty="0"/>
            </a:p>
          </p:txBody>
        </p:sp>
      </p:grpSp>
      <p:sp>
        <p:nvSpPr>
          <p:cNvPr id="23" name="ZoneTexte 22"/>
          <p:cNvSpPr txBox="1"/>
          <p:nvPr/>
        </p:nvSpPr>
        <p:spPr>
          <a:xfrm>
            <a:off x="571472" y="2285992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Les domaines+OPGI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500034" y="3143248"/>
            <a:ext cx="1285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GIRIC</a:t>
            </a:r>
          </a:p>
          <a:p>
            <a:endParaRPr lang="fr-FR" dirty="0"/>
          </a:p>
        </p:txBody>
      </p:sp>
      <p:sp>
        <p:nvSpPr>
          <p:cNvPr id="26" name="ZoneTexte 25"/>
          <p:cNvSpPr txBox="1"/>
          <p:nvPr/>
        </p:nvSpPr>
        <p:spPr>
          <a:xfrm>
            <a:off x="642910" y="3929067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Individuelle(prix enceins)</a:t>
            </a:r>
            <a:endParaRPr lang="fr-FR" dirty="0"/>
          </a:p>
        </p:txBody>
      </p:sp>
      <p:sp>
        <p:nvSpPr>
          <p:cNvPr id="27" name="ZoneTexte 26"/>
          <p:cNvSpPr txBox="1"/>
          <p:nvPr/>
        </p:nvSpPr>
        <p:spPr>
          <a:xfrm>
            <a:off x="500034" y="4572008"/>
            <a:ext cx="2857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Etat(200LG+</a:t>
            </a:r>
            <a:r>
              <a:rPr lang="fr-FR" dirty="0" err="1" smtClean="0"/>
              <a:t>ghimouz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28" name="ZoneTexte 27"/>
          <p:cNvSpPr txBox="1"/>
          <p:nvPr/>
        </p:nvSpPr>
        <p:spPr>
          <a:xfrm flipH="1">
            <a:off x="714349" y="5429264"/>
            <a:ext cx="2643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Prometteur</a:t>
            </a:r>
            <a:endParaRPr lang="fr-FR" dirty="0"/>
          </a:p>
        </p:txBody>
      </p:sp>
      <p:sp>
        <p:nvSpPr>
          <p:cNvPr id="30" name="Rectangle 29"/>
          <p:cNvSpPr/>
          <p:nvPr/>
        </p:nvSpPr>
        <p:spPr>
          <a:xfrm>
            <a:off x="3786182" y="4721662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/>
              <a:t>240000,00DA/400000,00DA</a:t>
            </a:r>
          </a:p>
        </p:txBody>
      </p:sp>
      <p:sp>
        <p:nvSpPr>
          <p:cNvPr id="31" name="Rectangle 30"/>
          <p:cNvSpPr/>
          <p:nvPr/>
        </p:nvSpPr>
        <p:spPr>
          <a:xfrm>
            <a:off x="3714744" y="5460326"/>
            <a:ext cx="44291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 smtClean="0"/>
              <a:t>15000,00 </a:t>
            </a:r>
            <a:r>
              <a:rPr lang="fr-FR" sz="2800" dirty="0"/>
              <a:t>/2000,OODA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à coins arrondis 9"/>
          <p:cNvSpPr/>
          <p:nvPr/>
        </p:nvSpPr>
        <p:spPr>
          <a:xfrm>
            <a:off x="428596" y="500042"/>
            <a:ext cx="728667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357158" y="2928933"/>
          <a:ext cx="8429684" cy="886972"/>
        </p:xfrm>
        <a:graphic>
          <a:graphicData uri="http://schemas.openxmlformats.org/drawingml/2006/table">
            <a:tbl>
              <a:tblPr/>
              <a:tblGrid>
                <a:gridCol w="8429684"/>
              </a:tblGrid>
              <a:tr h="886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32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Arial"/>
                        </a:rPr>
                        <a:t>Habitat collectif (CNEP)/506 LOG</a:t>
                      </a:r>
                      <a:endParaRPr lang="fr-FR" sz="32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357158" y="3857629"/>
          <a:ext cx="8429684" cy="2634378"/>
        </p:xfrm>
        <a:graphic>
          <a:graphicData uri="http://schemas.openxmlformats.org/drawingml/2006/table">
            <a:tbl>
              <a:tblPr/>
              <a:tblGrid>
                <a:gridCol w="3074945"/>
                <a:gridCol w="1784913"/>
                <a:gridCol w="1784913"/>
                <a:gridCol w="1784913"/>
              </a:tblGrid>
              <a:tr h="755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Arial"/>
                        </a:rPr>
                        <a:t>La typologie 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Prix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Nombre d’habitat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La surface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449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Arial"/>
                        </a:rPr>
                        <a:t>F3</a:t>
                      </a:r>
                      <a:endParaRPr lang="fr-FR" sz="110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1774910,98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350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75,66M2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11341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 smtClean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Arial"/>
                        </a:rPr>
                        <a:t>F4</a:t>
                      </a:r>
                      <a:endParaRPr lang="fr-FR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 smtClean="0">
                        <a:latin typeface="Calibri"/>
                        <a:ea typeface="Calibri"/>
                        <a:cs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Calibri"/>
                          <a:ea typeface="Calibri"/>
                          <a:cs typeface="Arial"/>
                        </a:rPr>
                        <a:t>2107325,58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 smtClean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Calibri"/>
                          <a:ea typeface="Calibri"/>
                          <a:cs typeface="Arial"/>
                        </a:rPr>
                        <a:t>156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800" dirty="0" smtClean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Calibri"/>
                          <a:ea typeface="Calibri"/>
                          <a:cs typeface="Arial"/>
                        </a:rPr>
                        <a:t>89,83M2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7158" y="357166"/>
            <a:ext cx="878684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Le prix de logement Etat tique et la surface de logement (</a:t>
            </a:r>
            <a:r>
              <a:rPr kumimoji="0" lang="fr-FR" sz="20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l’accession</a:t>
            </a:r>
            <a:r>
              <a:rPr kumimoji="0" lang="fr-FR" sz="1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)                                                                                                                                                                 </a:t>
            </a: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571472" y="1428736"/>
          <a:ext cx="8135636" cy="1559161"/>
        </p:xfrm>
        <a:graphic>
          <a:graphicData uri="http://schemas.openxmlformats.org/drawingml/2006/table">
            <a:tbl>
              <a:tblPr/>
              <a:tblGrid>
                <a:gridCol w="4067818"/>
                <a:gridCol w="4067818"/>
              </a:tblGrid>
              <a:tr h="370669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Arial"/>
                        </a:rPr>
                        <a:t>Habitat collectif OPGI :110LG +208LG+200LG+542LG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488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La typologie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Prix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95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 F 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Année :95/96 :550DA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NOUVEAU :2150DA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au 9"/>
          <p:cNvGraphicFramePr>
            <a:graphicFrameLocks noGrp="1"/>
          </p:cNvGraphicFramePr>
          <p:nvPr/>
        </p:nvGraphicFramePr>
        <p:xfrm>
          <a:off x="571472" y="3714752"/>
          <a:ext cx="8143932" cy="1807468"/>
        </p:xfrm>
        <a:graphic>
          <a:graphicData uri="http://schemas.openxmlformats.org/drawingml/2006/table">
            <a:tbl>
              <a:tblPr/>
              <a:tblGrid>
                <a:gridCol w="4071966"/>
                <a:gridCol w="4071966"/>
              </a:tblGrid>
              <a:tr h="329185">
                <a:tc gridSpan="2"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Arial"/>
                        </a:rPr>
                        <a:t>Les domaines</a:t>
                      </a:r>
                      <a:endParaRPr lang="fr-FR" sz="2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29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La typologie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Prix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29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F2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130DA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9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F3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200DA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329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F4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Arial"/>
                        </a:rPr>
                        <a:t>2200DA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714348" y="1142984"/>
            <a:ext cx="380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B-</a:t>
            </a:r>
            <a:endParaRPr lang="fr-FR" dirty="0"/>
          </a:p>
        </p:txBody>
      </p:sp>
      <p:sp>
        <p:nvSpPr>
          <p:cNvPr id="13" name="ZoneTexte 12"/>
          <p:cNvSpPr txBox="1"/>
          <p:nvPr/>
        </p:nvSpPr>
        <p:spPr>
          <a:xfrm>
            <a:off x="642910" y="3286124"/>
            <a:ext cx="378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C-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à coins arrondis 15"/>
          <p:cNvSpPr/>
          <p:nvPr/>
        </p:nvSpPr>
        <p:spPr>
          <a:xfrm>
            <a:off x="4357686" y="4572008"/>
            <a:ext cx="2571768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à coins arrondis 14"/>
          <p:cNvSpPr/>
          <p:nvPr/>
        </p:nvSpPr>
        <p:spPr>
          <a:xfrm>
            <a:off x="357158" y="4572008"/>
            <a:ext cx="2571768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à coins arrondis 11"/>
          <p:cNvSpPr/>
          <p:nvPr/>
        </p:nvSpPr>
        <p:spPr>
          <a:xfrm>
            <a:off x="285720" y="357166"/>
            <a:ext cx="7000924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285720" y="1643050"/>
          <a:ext cx="8643999" cy="1449138"/>
        </p:xfrm>
        <a:graphic>
          <a:graphicData uri="http://schemas.openxmlformats.org/drawingml/2006/table">
            <a:tbl>
              <a:tblPr/>
              <a:tblGrid>
                <a:gridCol w="2881333"/>
                <a:gridCol w="2881333"/>
                <a:gridCol w="2881333"/>
              </a:tblGrid>
              <a:tr h="313055">
                <a:tc gridSpan="3"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280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Arial"/>
                        </a:rPr>
                        <a:t>Habitat collectif (GIRIC) ou (THAZIR)</a:t>
                      </a:r>
                      <a:endParaRPr lang="fr-FR" sz="28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274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La typologie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Prix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Surface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F4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492million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180M2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F5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>
                          <a:latin typeface="Calibri"/>
                          <a:ea typeface="Calibri"/>
                          <a:cs typeface="Arial"/>
                        </a:rPr>
                        <a:t>500million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Calibri"/>
                          <a:ea typeface="Calibri"/>
                          <a:cs typeface="Arial"/>
                        </a:rPr>
                        <a:t>250M2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7249164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fr-FR" sz="1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fr-FR" b="1" u="sng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fr-FR" sz="2400" b="1" dirty="0"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fr-FR" sz="2400" b="1" dirty="0" smtClean="0"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r>
              <a:rPr kumimoji="0" lang="fr-FR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Les prix de logement privé et la surface de logement </a:t>
            </a:r>
            <a:endParaRPr kumimoji="0" lang="fr-FR" sz="24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357290" y="7358090"/>
            <a:ext cx="4556508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86000" y="158234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 smtClean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dirty="0">
              <a:latin typeface="Calibri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latin typeface="Calibri" pitchFamily="34" charset="0"/>
                <a:ea typeface="Calibri" pitchFamily="34" charset="0"/>
                <a:cs typeface="Arial" pitchFamily="34" charset="0"/>
              </a:rPr>
              <a:t>   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285720" y="4062649"/>
            <a:ext cx="885828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                                                  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F4 : SH : 142 ,13m2                                           F4 :SH :148,27m2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 ST  : 163,59m2                                                     ST:178,16m2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F5: SH :160,04m2                                               F5:SH:154,51m2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     ST: 181,05m2                                                      ST:180,11m2</a:t>
            </a: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571472" y="3857628"/>
            <a:ext cx="2071702" cy="42862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fr-FR" b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SIMPLEX </a:t>
            </a:r>
            <a:endParaRPr lang="fr-FR" dirty="0"/>
          </a:p>
        </p:txBody>
      </p:sp>
      <p:sp>
        <p:nvSpPr>
          <p:cNvPr id="14" name="Rectangle à coins arrondis 13"/>
          <p:cNvSpPr/>
          <p:nvPr/>
        </p:nvSpPr>
        <p:spPr>
          <a:xfrm>
            <a:off x="4643438" y="3786190"/>
            <a:ext cx="2143140" cy="428628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fr-FR" b="1" dirty="0">
                <a:solidFill>
                  <a:schemeClr val="tx1"/>
                </a:solidFill>
                <a:latin typeface="Calibri" pitchFamily="34" charset="0"/>
                <a:ea typeface="Calibri" pitchFamily="34" charset="0"/>
                <a:cs typeface="Arial" pitchFamily="34" charset="0"/>
              </a:rPr>
              <a:t>DUPLEX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à coins arrondis 18"/>
          <p:cNvSpPr/>
          <p:nvPr/>
        </p:nvSpPr>
        <p:spPr>
          <a:xfrm>
            <a:off x="571472" y="357166"/>
            <a:ext cx="6572296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49475" y="9101138"/>
            <a:ext cx="2847975" cy="457200"/>
            <a:chOff x="4057" y="11196"/>
            <a:chExt cx="2734" cy="720"/>
          </a:xfrm>
        </p:grpSpPr>
        <p:sp>
          <p:nvSpPr>
            <p:cNvPr id="11268" name="AutoShape 4"/>
            <p:cNvSpPr>
              <a:spLocks noChangeArrowheads="1"/>
            </p:cNvSpPr>
            <p:nvPr/>
          </p:nvSpPr>
          <p:spPr bwMode="auto">
            <a:xfrm>
              <a:off x="4057" y="11291"/>
              <a:ext cx="2700" cy="540"/>
            </a:xfrm>
            <a:prstGeom prst="flowChartTerminator">
              <a:avLst/>
            </a:prstGeom>
            <a:solidFill>
              <a:srgbClr val="FFFFFF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>
              <a:outerShdw dist="71842" dir="189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267" name="Text Box 3"/>
            <p:cNvSpPr txBox="1">
              <a:spLocks noChangeArrowheads="1"/>
            </p:cNvSpPr>
            <p:nvPr/>
          </p:nvSpPr>
          <p:spPr bwMode="auto">
            <a:xfrm>
              <a:off x="4091" y="11196"/>
              <a:ext cx="27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50800" dir="5400000" algn="ctr" rotWithShape="0">
                <a:srgbClr val="808080"/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fr-FR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Ruqah2 Bold"/>
                </a:rPr>
                <a:t>2008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Ruqah2 Bold"/>
                  <a:ea typeface="Times New Roman" pitchFamily="18" charset="0"/>
                  <a:cs typeface="Arial" pitchFamily="34" charset="0"/>
                </a:rPr>
                <a:t>/</a:t>
              </a:r>
              <a:r>
                <a:rPr kumimoji="0" lang="ar-SA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 </a:t>
              </a:r>
              <a:r>
                <a:rPr kumimoji="0" lang="ar-SA" sz="1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Lynda Cursive"/>
                  <a:ea typeface="Times New Roman" pitchFamily="18" charset="0"/>
                  <a:cs typeface="Arial" pitchFamily="34" charset="0"/>
                </a:rPr>
                <a:t>2007</a:t>
              </a:r>
              <a:endParaRPr kumimoji="0" lang="ar-SA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000100" y="4000504"/>
          <a:ext cx="6459880" cy="630936"/>
        </p:xfrm>
        <a:graphic>
          <a:graphicData uri="http://schemas.openxmlformats.org/drawingml/2006/table">
            <a:tbl>
              <a:tblPr/>
              <a:tblGrid>
                <a:gridCol w="3229940"/>
                <a:gridCol w="3229940"/>
              </a:tblGrid>
              <a:tr h="297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DUPLEX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4,5/5million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VILLA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10/20 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1000100" y="5709794"/>
          <a:ext cx="6429420" cy="900688"/>
        </p:xfrm>
        <a:graphic>
          <a:graphicData uri="http://schemas.openxmlformats.org/drawingml/2006/table">
            <a:tbl>
              <a:tblPr/>
              <a:tblGrid>
                <a:gridCol w="3138012"/>
                <a:gridCol w="3291408"/>
              </a:tblGrid>
              <a:tr h="5852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F3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1,5/2million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75000"/>
                      </a:schemeClr>
                    </a:solidFill>
                  </a:tcPr>
                </a:tc>
              </a:tr>
              <a:tr h="2917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F4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2/2,5million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au 7"/>
          <p:cNvGraphicFramePr>
            <a:graphicFrameLocks noGrp="1"/>
          </p:cNvGraphicFramePr>
          <p:nvPr/>
        </p:nvGraphicFramePr>
        <p:xfrm>
          <a:off x="1000100" y="2928934"/>
          <a:ext cx="6429420" cy="315468"/>
        </p:xfrm>
        <a:graphic>
          <a:graphicData uri="http://schemas.openxmlformats.org/drawingml/2006/table">
            <a:tbl>
              <a:tblPr/>
              <a:tblGrid>
                <a:gridCol w="3214710"/>
                <a:gridCol w="3214710"/>
              </a:tblGrid>
              <a:tr h="2969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VILLA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1,2/1,5million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1000100" y="1500174"/>
          <a:ext cx="6561776" cy="744096"/>
        </p:xfrm>
        <a:graphic>
          <a:graphicData uri="http://schemas.openxmlformats.org/drawingml/2006/table">
            <a:tbl>
              <a:tblPr/>
              <a:tblGrid>
                <a:gridCol w="3280888"/>
                <a:gridCol w="3280888"/>
              </a:tblGrid>
              <a:tr h="42862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VILLA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10/11million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Calibri"/>
                          <a:ea typeface="Calibri"/>
                          <a:cs typeface="Arial"/>
                        </a:rPr>
                        <a:t>VILLA</a:t>
                      </a:r>
                      <a:endParaRPr lang="fr-FR" sz="11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Calibri"/>
                          <a:ea typeface="Calibri"/>
                          <a:cs typeface="Arial"/>
                        </a:rPr>
                        <a:t>100,00DA</a:t>
                      </a:r>
                      <a:endParaRPr lang="fr-FR" sz="11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-857288" y="428604"/>
            <a:ext cx="8001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LES PRIX </a:t>
            </a:r>
            <a:r>
              <a:rPr kumimoji="0" lang="en-US" sz="2400" b="1" i="0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DE L’OCCATION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Arial" pitchFamily="34" charset="0"/>
              </a:rPr>
              <a:t>:</a:t>
            </a:r>
            <a:endParaRPr kumimoji="0" lang="fr-F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1357290" y="5286388"/>
            <a:ext cx="8322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CNEP</a:t>
            </a:r>
            <a:r>
              <a:rPr lang="fr-FR" u="sng" dirty="0" smtClean="0">
                <a:solidFill>
                  <a:srgbClr val="C00000"/>
                </a:solidFill>
              </a:rPr>
              <a:t>:</a:t>
            </a:r>
            <a:endParaRPr lang="fr-FR" u="sng" dirty="0">
              <a:solidFill>
                <a:srgbClr val="C00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1357290" y="3571876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GIRIC:</a:t>
            </a:r>
            <a:endParaRPr lang="fr-FR" b="1" u="sng" dirty="0">
              <a:solidFill>
                <a:srgbClr val="C00000"/>
              </a:solidFill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571604" y="2500306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OPGI</a:t>
            </a:r>
            <a:r>
              <a:rPr lang="fr-FR" u="sng" dirty="0" smtClean="0">
                <a:solidFill>
                  <a:srgbClr val="C00000"/>
                </a:solidFill>
              </a:rPr>
              <a:t>:</a:t>
            </a:r>
            <a:endParaRPr lang="fr-FR" u="sng" dirty="0">
              <a:solidFill>
                <a:srgbClr val="C00000"/>
              </a:solidFill>
            </a:endParaRPr>
          </a:p>
        </p:txBody>
      </p:sp>
      <p:sp>
        <p:nvSpPr>
          <p:cNvPr id="14" name="ZoneTexte 13"/>
          <p:cNvSpPr txBox="1"/>
          <p:nvPr/>
        </p:nvSpPr>
        <p:spPr>
          <a:xfrm flipH="1">
            <a:off x="1571602" y="1000108"/>
            <a:ext cx="1500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u="sng" dirty="0" smtClean="0">
                <a:solidFill>
                  <a:srgbClr val="C00000"/>
                </a:solidFill>
              </a:rPr>
              <a:t>PRIVÉ:</a:t>
            </a:r>
            <a:endParaRPr lang="fr-FR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277</TotalTime>
  <Words>327</Words>
  <Application>Microsoft Office PowerPoint</Application>
  <PresentationFormat>Affichage à l'écran (4:3)</PresentationFormat>
  <Paragraphs>158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Opulent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Perso</dc:creator>
  <cp:lastModifiedBy>pc</cp:lastModifiedBy>
  <cp:revision>36</cp:revision>
  <dcterms:created xsi:type="dcterms:W3CDTF">2010-11-28T18:02:34Z</dcterms:created>
  <dcterms:modified xsi:type="dcterms:W3CDTF">2011-02-08T13:48:46Z</dcterms:modified>
</cp:coreProperties>
</file>