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>
  <p:sldMasterIdLst>
    <p:sldMasterId id="2147483652" r:id="rId1"/>
    <p:sldMasterId id="2147483680" r:id="rId2"/>
  </p:sldMasterIdLst>
  <p:notesMasterIdLst>
    <p:notesMasterId r:id="rId19"/>
  </p:notesMasterIdLst>
  <p:sldIdLst>
    <p:sldId id="4855" r:id="rId3"/>
    <p:sldId id="4856" r:id="rId4"/>
    <p:sldId id="4857" r:id="rId5"/>
    <p:sldId id="4858" r:id="rId6"/>
    <p:sldId id="4859" r:id="rId7"/>
    <p:sldId id="4860" r:id="rId8"/>
    <p:sldId id="4861" r:id="rId9"/>
    <p:sldId id="4862" r:id="rId10"/>
    <p:sldId id="4863" r:id="rId11"/>
    <p:sldId id="4864" r:id="rId12"/>
    <p:sldId id="4865" r:id="rId13"/>
    <p:sldId id="4866" r:id="rId14"/>
    <p:sldId id="4867" r:id="rId15"/>
    <p:sldId id="4868" r:id="rId16"/>
    <p:sldId id="4869" r:id="rId17"/>
    <p:sldId id="2353" r:id="rId18"/>
  </p:sldIdLst>
  <p:sldSz cx="12192000" cy="6858000"/>
  <p:notesSz cx="6858000" cy="9144000"/>
  <p:embeddedFontLst>
    <p:embeddedFont>
      <p:font typeface="ae_AlMothnna" panose="020B0803030604020204" pitchFamily="34" charset="-78"/>
      <p:bold r:id="rId20"/>
    </p:embeddedFont>
    <p:embeddedFont>
      <p:font typeface="AGA Rasheeq Bold" pitchFamily="2" charset="-78"/>
      <p:regular r:id="rId21"/>
    </p:embeddedFont>
    <p:embeddedFont>
      <p:font typeface="Albertus Medium" panose="020E0602030304020304" pitchFamily="34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ترنيمة إنَّ فادينا دعانا" id="{458AC9D9-7612-4AE6-81BA-91ED10D75B54}">
          <p14:sldIdLst>
            <p14:sldId id="4855"/>
            <p14:sldId id="4856"/>
            <p14:sldId id="4857"/>
            <p14:sldId id="4858"/>
            <p14:sldId id="4859"/>
            <p14:sldId id="4860"/>
            <p14:sldId id="4861"/>
            <p14:sldId id="4862"/>
            <p14:sldId id="4863"/>
            <p14:sldId id="4864"/>
            <p14:sldId id="4865"/>
            <p14:sldId id="4866"/>
            <p14:sldId id="4867"/>
            <p14:sldId id="4868"/>
            <p14:sldId id="4869"/>
          </p14:sldIdLst>
        </p14:section>
        <p14:section name="End" id="{72CC9CA1-BEBD-4217-96AD-F6934B9DB1B1}">
          <p14:sldIdLst>
            <p14:sldId id="235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Nagy Henry" initials="P.N.H" lastIdx="2" clrIdx="0">
    <p:extLst>
      <p:ext uri="{19B8F6BF-5375-455C-9EA6-DF929625EA0E}">
        <p15:presenceInfo xmlns:p15="http://schemas.microsoft.com/office/powerpoint/2012/main" userId="Peter Nagy Henr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  <a:srgbClr val="009900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294" autoAdjust="0"/>
    <p:restoredTop sz="90055" autoAdjust="0"/>
  </p:normalViewPr>
  <p:slideViewPr>
    <p:cSldViewPr snapToGrid="0">
      <p:cViewPr varScale="1">
        <p:scale>
          <a:sx n="65" d="100"/>
          <a:sy n="65" d="100"/>
        </p:scale>
        <p:origin x="336" y="84"/>
      </p:cViewPr>
      <p:guideLst>
        <p:guide orient="horz" pos="2136"/>
        <p:guide pos="3840"/>
      </p:guideLst>
    </p:cSldViewPr>
  </p:slideViewPr>
  <p:outlineViewPr>
    <p:cViewPr>
      <p:scale>
        <a:sx n="50" d="100"/>
        <a:sy n="50" d="100"/>
      </p:scale>
      <p:origin x="0" y="-590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0F1A1-4D4E-4CFA-8FF3-EA2D024BB2CB}" type="datetimeFigureOut">
              <a:rPr lang="en-US" smtClean="0"/>
              <a:t>25-Apr-24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0F020-1BA8-41F1-8BB0-BD627796D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25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7361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6183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2076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74691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84717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90132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1688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1200" b="1" kern="1200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المائدة الطقسية للكنيسة القبطية </a:t>
            </a:r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sz="1200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F29AF-94F0-40F3-A581-7798FE54392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751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0060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6724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1317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7795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6511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6145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123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3561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B39D1-DFFF-40B6-A808-682801BF30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70A38-E460-4592-A9F8-EF0571580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C9F69-A9C2-48E8-B04D-702A758DDF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C1AD69-DD4E-47AB-AC38-931364219000}" type="datetimeFigureOut">
              <a:rPr lang="en-US" smtClean="0"/>
              <a:t>25-Apr-24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C3647-EB95-4CFE-AFB0-C54DA0C97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6E799-43A2-4DEA-8DF7-A90423AC5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939FE4-5BE3-49C8-9E56-12D35901D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55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887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B39D1-DFFF-40B6-A808-682801BF30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70A38-E460-4592-A9F8-EF0571580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C9F69-A9C2-48E8-B04D-702A758DD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AD69-DD4E-47AB-AC38-931364219000}" type="datetimeFigureOut">
              <a:rPr lang="en-US" smtClean="0"/>
              <a:t>25-Apr-24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C3647-EB95-4CFE-AFB0-C54DA0C97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6E799-43A2-4DEA-8DF7-A90423AC5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39FE4-5BE3-49C8-9E56-12D35901D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3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BAAF2C-0BFB-5F96-5F6D-D27231B9FC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6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32484D-6A23-44BC-8F9D-1A576490E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EA534-5637-4838-8277-1C7BB3B17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F301D-22E6-41E7-95F7-AFB27FE1D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1AD69-DD4E-47AB-AC38-931364219000}" type="datetimeFigureOut">
              <a:rPr lang="en-US" smtClean="0"/>
              <a:t>25-Apr-24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8E579-9CED-4CB8-BD89-A74EE819C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5D99D-5230-4D2F-83F4-DC0010FEC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39FE4-5BE3-49C8-9E56-12D35901D2C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9D6BC8-3D60-4F25-B181-DD46D119FB4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0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إنَّ فادينا دعانا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كُلنا نحيا به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مُعطياً عهداً جديداً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ضمن سرَ حُبهِ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31371"/>
            <a:ext cx="6542142" cy="24276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Redeemer, invited 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 live by Him, who is above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Offering us, a new covenant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Part of His, amazing love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fadena da3ana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Kolona na7ya behy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Mo3teyan 3ahdan gadedan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Demna sery 7obehy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4A7CAAA9-7C05-AFBF-ED46-6F3FD83D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97013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تفرح النفس بهذا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ثم يكمل الوفاق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كلما دنوت منه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زادني فيه اشتياق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81320"/>
            <a:ext cx="6542142" cy="22776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My soul rejoices, in Him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perfect, harmony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closer I, get to Him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closer I, want Him with me</a:t>
            </a:r>
            <a:endParaRPr kumimoji="0" lang="ar-EG" sz="32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Tafra7’ol nafsy behaza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Thoma yakmol al wefak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Kolama danawto menho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Zadany fehy esh’teyak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041888"/>
      </p:ext>
    </p:extLst>
  </p:cSld>
  <p:clrMapOvr>
    <a:masterClrMapping/>
  </p:clrMapOvr>
  <p:transition spd="med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أشرب سر الحبيب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فهو لي خير طبيب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إنه الدواء لنفسي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وبه الغَمُ يَغيب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It is most healthful, the partaking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From this holy, blessed cup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Mending my soul, making my pain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an instant, it will stop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Ashrabo ser’al 7abiby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Fahwa le khayro tabib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Enah’ol dawa le nafsy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 behy el ghamy yaghib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606616"/>
      </p:ext>
    </p:extLst>
  </p:cSld>
  <p:clrMapOvr>
    <a:masterClrMapping/>
  </p:clrMapOvr>
  <p:transition spd="med"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يتغذى منه فؤادي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ثم يشتد الرجاء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وبه الإيمان يعدو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مع حبي في نماء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56023"/>
            <a:ext cx="6542142" cy="23029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It gives courage, to our weak heart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makes hope, high and strong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it my faith, and my love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Are growing, all day long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Yaghtazy menho fo’ady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Thoma yash’tad al raga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 behy el emany yaghdo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Ma3 7oby fe nama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357515"/>
      </p:ext>
    </p:extLst>
  </p:cSld>
  <p:clrMapOvr>
    <a:masterClrMapping/>
  </p:clrMapOvr>
  <p:transition spd="med"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يهربُ الشر اذا ما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كنتَ منه أقربَ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وكذا الأحزان والآلام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عني تَهربَ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evil thoughts run aways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When I approach Him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all sorrow and sufferings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Disappears away from me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Yahrab’ol sharo eza ma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Konto menho akrabo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 kaz’al a7zan wal alam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3any tahrabo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857290"/>
      </p:ext>
    </p:extLst>
  </p:cSld>
  <p:clrMapOvr>
    <a:masterClrMapping/>
  </p:clrMapOvr>
  <p:transition spd="med"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نحن لا نخشى المنايا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لا ولا كل الكروبِ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منه ترتاع الخطايا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وبه تُمحى الذنوب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We do not fear, tribulations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Wars troubles, or afflictions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Evil fears Him, and in Him forgiven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All our sins, and convictions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Na7no la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nakh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sh’al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monaya</a:t>
            </a:r>
            <a:endParaRPr lang="es-E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kerob</a:t>
            </a:r>
            <a:endParaRPr lang="es-ES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Menho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tarta3’ol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khataya</a:t>
            </a:r>
            <a:endParaRPr lang="es-ES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behy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tom7al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zenob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652032"/>
      </p:ext>
    </p:extLst>
  </p:cSld>
  <p:clrMapOvr>
    <a:masterClrMapping/>
  </p:clrMapOvr>
  <p:transition spd="med"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وهو عَربون خلاص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فيه ذَخرَ السلام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فيه صون وعفاف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وانتصار في الختامِ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26527"/>
            <a:ext cx="6542142" cy="23029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is our, treasured peace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redeemed us from slavery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is our safety, our purity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our final victory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Howa 3arbono khalasen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Fehy zakhron lel salam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Fehy sawnon wa 3afafon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Wan’tesaron fel khetam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92910"/>
      </p:ext>
    </p:extLst>
  </p:cSld>
  <p:clrMapOvr>
    <a:masterClrMapping/>
  </p:clrMapOvr>
  <p:transition spd="med"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072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أخذَ خُبزاً وباركه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ثُمَ شكر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جسدي هذا كُلوه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قال ذا وَكَسرا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202647" y="4106074"/>
            <a:ext cx="6794363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took bread, and blessed it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thanked the Father, and said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This is my Body, eat of It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Lord Jesus, broke the bread</a:t>
            </a:r>
            <a:endParaRPr kumimoji="0" lang="ar-EG" sz="32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256023"/>
            <a:ext cx="5588242" cy="207363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Akhaz’al</a:t>
            </a:r>
            <a:r>
              <a:rPr lang="es-ES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khobza</a:t>
            </a:r>
            <a:r>
              <a:rPr lang="es-ES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</a:t>
            </a:r>
            <a:r>
              <a:rPr lang="es-ES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bara’kaho</a:t>
            </a:r>
            <a:endParaRPr lang="es-ES" sz="2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Thoma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shakara</a:t>
            </a:r>
            <a:endParaRPr lang="es-E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Gasady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haza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koloho</a:t>
            </a:r>
            <a:endParaRPr lang="es-E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kasara</a:t>
            </a:r>
            <a:endParaRPr kumimoji="0" lang="ar-EG" sz="32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914466"/>
      </p:ext>
    </p:extLst>
  </p:cSld>
  <p:clrMapOvr>
    <a:masterClrMapping/>
  </p:clrMapOvr>
  <p:transition spd="med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نَاولَ الكأس وقال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هذا عهد للحياة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ذا دمي المسفوك عنكم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يغفر إثم الخطاة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gave the cup, and also said: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“My covenant for life, now begins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This is my Blood, shed for you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 the remission, of sins”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Nawal’al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ka’as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kala</a:t>
            </a:r>
            <a:endParaRPr lang="es-ES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Haza 3ahdon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lel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7aya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dam’el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masfoko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3ankom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Yagh’fero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ethm’al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khota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305072"/>
      </p:ext>
    </p:extLst>
  </p:cSld>
  <p:clrMapOvr>
    <a:masterClrMapping/>
  </p:clrMapOvr>
  <p:transition spd="med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إنه المن السماوي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أَكلُه يُحيي الأنام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يَملأُ النفس حياة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وكَمَالاً وسلام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This is the, heavenly Manna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Eating of it, shall give you life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It shall fill your, soul with peace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Perfection and, eternal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Enah’ol man el samawy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Akloho yo7y’el anam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Yamla’ol nafsa 7ayatan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 kamalan wa salam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094148"/>
      </p:ext>
    </p:extLst>
  </p:cSld>
  <p:clrMapOvr>
    <a:masterClrMapping/>
  </p:clrMapOvr>
  <p:transition spd="med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هو ذا القوت السماوي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جسد الفادي الكريم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والدم الطاهر يُعطى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ضد قوات الجَحيم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This is the, Bread of Life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Blood of, the Holy Son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the pure Blood, is given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 conquer, the evil one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Howaz’al kot’ol samae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Gasad’ol fad’el karim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 dam’ol tahero yo3ta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Ded kowat’el ga7em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867395"/>
      </p:ext>
    </p:extLst>
  </p:cSld>
  <p:clrMapOvr>
    <a:masterClrMapping/>
  </p:clrMapOvr>
  <p:transition spd="med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رحمة الرب تناهت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ضمن ذا السر العجيب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وبه النفس تُلاقي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رَبَها الفادي الحبيب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endless mercy, of God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this holy sacrament is shown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our soul, is united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With our loving, Savior alone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Ra7mat’ol Raby tanahat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Demna zal ser’ol 3agib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 beh’el nafso tolaky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Rabah’al fad’el 7abib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262165"/>
      </p:ext>
    </p:extLst>
  </p:cSld>
  <p:clrMapOvr>
    <a:masterClrMapping/>
  </p:clrMapOvr>
  <p:transition spd="med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يا له سراً عَظيماً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ذا جلال وبهاء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فاق عقل الناس طراّ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ونهى أهل السماء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What a great, mystery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Such glory and, splendor given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It surpasses all, understanding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 all on earth, and in heaven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 laho seran 3azeman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 galalon wa baha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Faka 3akl’ol nasy tora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 noha ahl al sama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456868"/>
      </p:ext>
    </p:extLst>
  </p:cSld>
  <p:clrMapOvr>
    <a:masterClrMapping/>
  </p:clrMapOvr>
  <p:transition spd="med"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كل شخص ذى حياة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والملائكة والجنود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يَخضعون له طراً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بوقار وسجود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Every living creature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the angelic hosts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Worship Him, bowing their heads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Adoring Him, with great reverence</a:t>
            </a:r>
            <a:endParaRPr kumimoji="0" lang="ar-EG" sz="32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 shakh’sen ze 7ayaten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 mala ekat’ol genod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Yakhda3ona laho tora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wakaren wa segod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291888"/>
      </p:ext>
    </p:extLst>
  </p:cSld>
  <p:clrMapOvr>
    <a:masterClrMapping/>
  </p:clrMapOvr>
  <p:transition spd="med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ربنا ربُ العطايا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صاحب المجد العظيم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قد غدا دوماً بِقُربي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وهو في قلبي يُقيم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72218"/>
            <a:ext cx="65421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God is, of great glory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Many gifts to us, He imparts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always stands, by my side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He lives, inside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Rabana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Rab’ol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3ataya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Sa7eb’ol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magd’el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3azim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Kad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ghada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dawman</a:t>
            </a:r>
            <a:r>
              <a:rPr lang="es-ES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 </a:t>
            </a:r>
            <a:r>
              <a:rPr lang="es-ES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korby</a:t>
            </a:r>
            <a:endParaRPr lang="es-ES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Wahwa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kalby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yokim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678ADCC-EFD5-8682-0F52-EC00C6C05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" y="5929"/>
            <a:ext cx="5201496" cy="410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330838"/>
      </p:ext>
    </p:extLst>
  </p:cSld>
  <p:clrMapOvr>
    <a:masterClrMapping/>
  </p:clrMapOvr>
  <p:transition spd="med">
    <p:split orient="vert"/>
  </p:transition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12956</TotalTime>
  <Words>1011</Words>
  <Application>Microsoft Office PowerPoint</Application>
  <PresentationFormat>Widescreen</PresentationFormat>
  <Paragraphs>228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Times New Roman</vt:lpstr>
      <vt:lpstr>Albertus Medium</vt:lpstr>
      <vt:lpstr>Calibri</vt:lpstr>
      <vt:lpstr>AGA Rasheeq Bold</vt:lpstr>
      <vt:lpstr>ae_AlMothnna</vt:lpstr>
      <vt:lpstr>Calibri Light</vt:lpstr>
      <vt:lpstr>Arial</vt:lpstr>
      <vt:lpstr>1_Custom Design</vt:lpstr>
      <vt:lpstr>2_Custom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المائدة الطقسية للكنيسة القبطية الأرثوذوكسية</Manager>
  <Company>المائدة الطقسية للكنيسة القبطية الأرثوذوكسية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مديح للقديس الأنبا توماس السائح</dc:title>
  <dc:subject>مديح للقديس الأنبا توماس السائح</dc:subject>
  <dc:creator>المائدة الطقسية للكنيسة القبطية الأرثوذوكسية</dc:creator>
  <cp:keywords>مدائح القديسين</cp:keywords>
  <dc:description>المائدة الطقسية للكنيسة القبطية الأرثوذوكسية</dc:description>
  <cp:lastModifiedBy>osama Atef</cp:lastModifiedBy>
  <cp:revision>934</cp:revision>
  <dcterms:created xsi:type="dcterms:W3CDTF">2013-09-18T11:06:47Z</dcterms:created>
  <dcterms:modified xsi:type="dcterms:W3CDTF">2024-04-25T16:38:19Z</dcterms:modified>
  <cp:category>مدائح القديسين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443787</vt:lpwstr>
  </property>
  <property fmtid="{D5CDD505-2E9C-101B-9397-08002B2CF9AE}" name="NXPowerLiteSettings" pid="3">
    <vt:lpwstr>E700052003A000</vt:lpwstr>
  </property>
  <property fmtid="{D5CDD505-2E9C-101B-9397-08002B2CF9AE}" name="NXPowerLiteVersion" pid="4">
    <vt:lpwstr>D9.1.2</vt:lpwstr>
  </property>
</Properties>
</file>