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62" r:id="rId5"/>
    <p:sldId id="259" r:id="rId6"/>
    <p:sldId id="260" r:id="rId7"/>
    <p:sldId id="263" r:id="rId8"/>
    <p:sldId id="261" r:id="rId9"/>
    <p:sldId id="265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849850-CF4D-4B48-9920-A676F9A69252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621416-6A28-4284-90BA-2934CD727AC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621416-6A28-4284-90BA-2934CD727AC2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621416-6A28-4284-90BA-2934CD727AC2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621416-6A28-4284-90BA-2934CD727AC2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621416-6A28-4284-90BA-2934CD727AC2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621416-6A28-4284-90BA-2934CD727AC2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621416-6A28-4284-90BA-2934CD727AC2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621416-6A28-4284-90BA-2934CD727AC2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621416-6A28-4284-90BA-2934CD727AC2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621416-6A28-4284-90BA-2934CD727AC2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621416-6A28-4284-90BA-2934CD727AC2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A0A59-2F0E-40DB-B291-E6DEAB8C581F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BCD10-8D89-46A2-AE43-27316E3A63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A0A59-2F0E-40DB-B291-E6DEAB8C581F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BCD10-8D89-46A2-AE43-27316E3A63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A0A59-2F0E-40DB-B291-E6DEAB8C581F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BCD10-8D89-46A2-AE43-27316E3A63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A0A59-2F0E-40DB-B291-E6DEAB8C581F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BCD10-8D89-46A2-AE43-27316E3A63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A0A59-2F0E-40DB-B291-E6DEAB8C581F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BCD10-8D89-46A2-AE43-27316E3A63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A0A59-2F0E-40DB-B291-E6DEAB8C581F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BCD10-8D89-46A2-AE43-27316E3A63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A0A59-2F0E-40DB-B291-E6DEAB8C581F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BCD10-8D89-46A2-AE43-27316E3A63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A0A59-2F0E-40DB-B291-E6DEAB8C581F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BCD10-8D89-46A2-AE43-27316E3A63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A0A59-2F0E-40DB-B291-E6DEAB8C581F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BCD10-8D89-46A2-AE43-27316E3A63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A0A59-2F0E-40DB-B291-E6DEAB8C581F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BCD10-8D89-46A2-AE43-27316E3A63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A0A59-2F0E-40DB-B291-E6DEAB8C581F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BCD10-8D89-46A2-AE43-27316E3A63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A0A59-2F0E-40DB-B291-E6DEAB8C581F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BBCD10-8D89-46A2-AE43-27316E3A635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1.bp.blogspot.com/-GtEPh3Hp1Rc/TaBF3EImtJI/AAAAAAAAAEs/K2Bnybu42NY/s1600/democracy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160395"/>
            <a:ext cx="9144000" cy="673995"/>
          </a:xfrm>
          <a:solidFill>
            <a:srgbClr val="C00000">
              <a:alpha val="87000"/>
            </a:srgbClr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ILMU POLITIK : DEMOKRASI</a:t>
            </a:r>
            <a:endParaRPr lang="en-US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favim.com/mini/201108/13/black-power-democracy-gay-gay-power-people-122013.jpg"/>
          <p:cNvPicPr>
            <a:picLocks noChangeAspect="1" noChangeArrowheads="1"/>
          </p:cNvPicPr>
          <p:nvPr/>
        </p:nvPicPr>
        <p:blipFill>
          <a:blip r:embed="rId3">
            <a:lum bright="-50000" contrast="37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1066800"/>
            <a:ext cx="3733800" cy="762000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US" b="1" dirty="0" smtClean="0"/>
              <a:t>TERIMA </a:t>
            </a:r>
            <a:r>
              <a:rPr lang="en-US" b="1" dirty="0" smtClean="0">
                <a:solidFill>
                  <a:srgbClr val="C00000"/>
                </a:solidFill>
              </a:rPr>
              <a:t>KASIH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eiu.com/graphics/assets/images/public/hands.png"/>
          <p:cNvPicPr>
            <a:picLocks noChangeAspect="1" noChangeArrowheads="1"/>
          </p:cNvPicPr>
          <p:nvPr/>
        </p:nvPicPr>
        <p:blipFill>
          <a:blip r:embed="rId3">
            <a:lum bright="-34000" contrast="1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43000"/>
            <a:ext cx="9144000" cy="868362"/>
          </a:xfrm>
          <a:solidFill>
            <a:srgbClr val="FFFF00">
              <a:alpha val="71000"/>
            </a:srgbClr>
          </a:solidFill>
        </p:spPr>
        <p:txBody>
          <a:bodyPr/>
          <a:lstStyle/>
          <a:p>
            <a:r>
              <a:rPr lang="id-ID" b="1" dirty="0" smtClean="0"/>
              <a:t>KEMUNCULAN DEMOKRASI</a:t>
            </a:r>
            <a:endParaRPr lang="id-ID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362200"/>
            <a:ext cx="9144000" cy="3581400"/>
          </a:xfrm>
          <a:solidFill>
            <a:srgbClr val="FF0000">
              <a:alpha val="74000"/>
            </a:srgbClr>
          </a:solidFill>
        </p:spPr>
        <p:txBody>
          <a:bodyPr anchor="ctr"/>
          <a:lstStyle/>
          <a:p>
            <a:r>
              <a:rPr lang="id-ID" dirty="0" smtClean="0">
                <a:solidFill>
                  <a:schemeClr val="bg1"/>
                </a:solidFill>
                <a:sym typeface="Wingdings" pitchFamily="2" charset="2"/>
              </a:rPr>
              <a:t>Ide demokrasi berkembang pada masa abad 6 s.d 3 SM di Yunani, pada masa tersebut warga masyarakat dikumpulkan di suatu lapangan besar untuk pembuatan keputusan, mereka dilibatkan untuk menyetujui atau tidak menyetujui keputusan yang akan diambil oleh penguasa  Direct democarcy</a:t>
            </a:r>
            <a:endParaRPr lang="id-ID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://www.bigtimeattic.com/blog/uploaded_images/btablog_democracy2.jpg"/>
          <p:cNvPicPr>
            <a:picLocks noChangeAspect="1" noChangeArrowheads="1"/>
          </p:cNvPicPr>
          <p:nvPr/>
        </p:nvPicPr>
        <p:blipFill>
          <a:blip r:embed="rId3">
            <a:lum bright="-39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28800"/>
            <a:ext cx="9144000" cy="914400"/>
          </a:xfrm>
          <a:solidFill>
            <a:srgbClr val="FF0000">
              <a:alpha val="74000"/>
            </a:srgbClr>
          </a:solidFill>
        </p:spPr>
        <p:txBody>
          <a:bodyPr/>
          <a:lstStyle/>
          <a:p>
            <a:r>
              <a:rPr lang="en-US" b="1" dirty="0" smtClean="0"/>
              <a:t>MAKNA </a:t>
            </a:r>
            <a:r>
              <a:rPr lang="en-US" b="1" dirty="0" smtClean="0">
                <a:solidFill>
                  <a:schemeClr val="bg1"/>
                </a:solidFill>
              </a:rPr>
              <a:t>DEMOKRASI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048000"/>
            <a:ext cx="9144000" cy="3200400"/>
          </a:xfrm>
          <a:solidFill>
            <a:schemeClr val="tx2">
              <a:lumMod val="50000"/>
              <a:alpha val="87000"/>
            </a:schemeClr>
          </a:solidFill>
        </p:spPr>
        <p:txBody>
          <a:bodyPr anchor="ctr">
            <a:noAutofit/>
          </a:bodyPr>
          <a:lstStyle/>
          <a:p>
            <a:r>
              <a:rPr lang="id-ID" dirty="0" smtClean="0">
                <a:solidFill>
                  <a:schemeClr val="bg1"/>
                </a:solidFill>
              </a:rPr>
              <a:t>Istilah demokrasi berasal dari bahasa Yunani, yakni :</a:t>
            </a:r>
          </a:p>
          <a:p>
            <a:pPr lvl="1"/>
            <a:r>
              <a:rPr lang="id-ID" i="1" dirty="0" smtClean="0">
                <a:solidFill>
                  <a:schemeClr val="bg1"/>
                </a:solidFill>
              </a:rPr>
              <a:t>D</a:t>
            </a:r>
            <a:r>
              <a:rPr lang="id-ID" i="1" dirty="0" smtClean="0">
                <a:solidFill>
                  <a:schemeClr val="bg1"/>
                </a:solidFill>
              </a:rPr>
              <a:t>emos </a:t>
            </a:r>
            <a:r>
              <a:rPr lang="id-ID" dirty="0" smtClean="0">
                <a:solidFill>
                  <a:schemeClr val="bg1"/>
                </a:solidFill>
              </a:rPr>
              <a:t>berarti people (masyarakat)</a:t>
            </a:r>
          </a:p>
          <a:p>
            <a:pPr lvl="1"/>
            <a:r>
              <a:rPr lang="id-ID" i="1" dirty="0" smtClean="0">
                <a:solidFill>
                  <a:schemeClr val="bg1"/>
                </a:solidFill>
              </a:rPr>
              <a:t>K</a:t>
            </a:r>
            <a:r>
              <a:rPr lang="id-ID" i="1" dirty="0" smtClean="0">
                <a:solidFill>
                  <a:schemeClr val="bg1"/>
                </a:solidFill>
              </a:rPr>
              <a:t>ratien</a:t>
            </a:r>
            <a:r>
              <a:rPr lang="id-ID" dirty="0" smtClean="0">
                <a:solidFill>
                  <a:schemeClr val="bg1"/>
                </a:solidFill>
              </a:rPr>
              <a:t> atau </a:t>
            </a:r>
            <a:r>
              <a:rPr lang="id-ID" i="1" dirty="0" smtClean="0">
                <a:solidFill>
                  <a:schemeClr val="bg1"/>
                </a:solidFill>
              </a:rPr>
              <a:t>K</a:t>
            </a:r>
            <a:r>
              <a:rPr lang="id-ID" i="1" dirty="0" smtClean="0">
                <a:solidFill>
                  <a:schemeClr val="bg1"/>
                </a:solidFill>
              </a:rPr>
              <a:t>ratos </a:t>
            </a:r>
            <a:r>
              <a:rPr lang="id-ID" dirty="0" smtClean="0">
                <a:solidFill>
                  <a:schemeClr val="bg1"/>
                </a:solidFill>
              </a:rPr>
              <a:t>berarti rule (aturan)</a:t>
            </a:r>
          </a:p>
          <a:p>
            <a:r>
              <a:rPr lang="id-ID" dirty="0" smtClean="0">
                <a:solidFill>
                  <a:schemeClr val="bg1"/>
                </a:solidFill>
              </a:rPr>
              <a:t>Democracy is the government of the people, by the people, for the people (Abraham Lincoln) </a:t>
            </a:r>
            <a:endParaRPr lang="en-US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martinhilbert.net/images/edemocracy.gif"/>
          <p:cNvPicPr>
            <a:picLocks noChangeAspect="1" noChangeArrowheads="1"/>
          </p:cNvPicPr>
          <p:nvPr/>
        </p:nvPicPr>
        <p:blipFill>
          <a:blip r:embed="rId3">
            <a:lum bright="-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76400"/>
            <a:ext cx="9144000" cy="762000"/>
          </a:xfrm>
          <a:solidFill>
            <a:srgbClr val="FFFF00">
              <a:alpha val="87000"/>
            </a:srgbClr>
          </a:solidFill>
        </p:spPr>
        <p:txBody>
          <a:bodyPr>
            <a:normAutofit/>
          </a:bodyPr>
          <a:lstStyle/>
          <a:p>
            <a:r>
              <a:rPr lang="en-US" b="1" dirty="0" smtClean="0"/>
              <a:t>NILAI DEMOKRASI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971800"/>
            <a:ext cx="9144000" cy="2209800"/>
          </a:xfrm>
          <a:solidFill>
            <a:schemeClr val="tx1">
              <a:alpha val="86000"/>
            </a:schemeClr>
          </a:solidFill>
        </p:spPr>
        <p:txBody>
          <a:bodyPr anchor="ctr">
            <a:normAutofit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</a:rPr>
              <a:t>Protection against tyranny</a:t>
            </a: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</a:rPr>
              <a:t>Equality</a:t>
            </a: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</a:rPr>
              <a:t>Autonomy</a:t>
            </a: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</a:rPr>
              <a:t>Collective identity and responsibility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t3.gstatic.com/images?q=tbn:ANd9GcQEktpggJ5k2o8EoGTWJPv6lDMCeLXXgivhtYHtWoPJhemNa75yNSXrzzlF"/>
          <p:cNvPicPr>
            <a:picLocks noChangeAspect="1" noChangeArrowheads="1"/>
          </p:cNvPicPr>
          <p:nvPr/>
        </p:nvPicPr>
        <p:blipFill>
          <a:blip r:embed="rId3">
            <a:lum bright="-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19200"/>
            <a:ext cx="9144000" cy="868362"/>
          </a:xfrm>
          <a:solidFill>
            <a:schemeClr val="accent1">
              <a:lumMod val="75000"/>
              <a:alpha val="85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KRITERIA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chemeClr val="bg1"/>
                </a:solidFill>
              </a:rPr>
              <a:t>DEMOKRASI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590800"/>
            <a:ext cx="9144000" cy="3276600"/>
          </a:xfrm>
          <a:solidFill>
            <a:schemeClr val="bg2">
              <a:lumMod val="25000"/>
              <a:alpha val="84000"/>
            </a:schemeClr>
          </a:solidFill>
        </p:spPr>
        <p:txBody>
          <a:bodyPr anchor="ctr">
            <a:normAutofit fontScale="92500" lnSpcReduction="20000"/>
          </a:bodyPr>
          <a:lstStyle/>
          <a:p>
            <a:r>
              <a:rPr lang="id-ID" dirty="0" smtClean="0">
                <a:solidFill>
                  <a:schemeClr val="bg1"/>
                </a:solidFill>
                <a:ea typeface="ＭＳ Ｐゴシック" pitchFamily="1" charset="-128"/>
              </a:rPr>
              <a:t>Menurut Robert Dahl terdapat 6 kriteria demokrasi</a:t>
            </a:r>
            <a:r>
              <a:rPr lang="id-ID" dirty="0" smtClean="0">
                <a:solidFill>
                  <a:schemeClr val="bg1"/>
                </a:solidFill>
                <a:ea typeface="ＭＳ Ｐゴシック" pitchFamily="1" charset="-128"/>
              </a:rPr>
              <a:t>, yaitu:</a:t>
            </a:r>
            <a:endParaRPr lang="id-ID" dirty="0" smtClean="0">
              <a:solidFill>
                <a:schemeClr val="bg1"/>
              </a:solidFill>
              <a:ea typeface="ＭＳ Ｐゴシック" pitchFamily="1" charset="-128"/>
            </a:endParaRPr>
          </a:p>
          <a:p>
            <a:pPr lvl="1"/>
            <a:r>
              <a:rPr lang="id-ID" dirty="0" smtClean="0">
                <a:solidFill>
                  <a:schemeClr val="bg1"/>
                </a:solidFill>
                <a:ea typeface="ＭＳ Ｐゴシック" pitchFamily="1" charset="-128"/>
              </a:rPr>
              <a:t>Pejabat-pejabat yang dipilih oleh rakyat</a:t>
            </a:r>
          </a:p>
          <a:p>
            <a:pPr lvl="1"/>
            <a:r>
              <a:rPr lang="id-ID" dirty="0" smtClean="0">
                <a:solidFill>
                  <a:schemeClr val="bg1"/>
                </a:solidFill>
                <a:ea typeface="ＭＳ Ｐゴシック" pitchFamily="1" charset="-128"/>
              </a:rPr>
              <a:t>Pemilu yang bebas, adil </a:t>
            </a:r>
            <a:r>
              <a:rPr lang="id-ID" dirty="0" smtClean="0">
                <a:solidFill>
                  <a:schemeClr val="bg1"/>
                </a:solidFill>
                <a:ea typeface="ＭＳ Ｐゴシック" pitchFamily="1" charset="-128"/>
              </a:rPr>
              <a:t>&amp; </a:t>
            </a:r>
            <a:r>
              <a:rPr lang="id-ID" dirty="0" smtClean="0">
                <a:solidFill>
                  <a:schemeClr val="bg1"/>
                </a:solidFill>
                <a:ea typeface="ＭＳ Ｐゴシック" pitchFamily="1" charset="-128"/>
              </a:rPr>
              <a:t>berkesinambungan</a:t>
            </a:r>
          </a:p>
          <a:p>
            <a:pPr lvl="1"/>
            <a:r>
              <a:rPr lang="id-ID" dirty="0" smtClean="0">
                <a:solidFill>
                  <a:schemeClr val="bg1"/>
                </a:solidFill>
                <a:ea typeface="ＭＳ Ｐゴシック" pitchFamily="1" charset="-128"/>
              </a:rPr>
              <a:t>Kebebasan berekspresi</a:t>
            </a:r>
          </a:p>
          <a:p>
            <a:pPr lvl="1"/>
            <a:r>
              <a:rPr lang="id-ID" dirty="0" smtClean="0">
                <a:solidFill>
                  <a:schemeClr val="bg1"/>
                </a:solidFill>
                <a:ea typeface="ＭＳ Ｐゴシック" pitchFamily="1" charset="-128"/>
              </a:rPr>
              <a:t>Akses informasi yang terbuka luas</a:t>
            </a:r>
          </a:p>
          <a:p>
            <a:pPr lvl="1"/>
            <a:r>
              <a:rPr lang="id-ID" dirty="0" smtClean="0">
                <a:solidFill>
                  <a:schemeClr val="bg1"/>
                </a:solidFill>
                <a:ea typeface="ＭＳ Ｐゴシック" pitchFamily="1" charset="-128"/>
              </a:rPr>
              <a:t>Kebebasan berasosiasi</a:t>
            </a:r>
          </a:p>
          <a:p>
            <a:pPr lvl="1"/>
            <a:r>
              <a:rPr lang="id-ID" dirty="0" smtClean="0">
                <a:solidFill>
                  <a:schemeClr val="bg1"/>
                </a:solidFill>
                <a:ea typeface="ＭＳ Ｐゴシック" pitchFamily="1" charset="-128"/>
              </a:rPr>
              <a:t>Kewarganegaraan yang inklusif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cartoonmovement.com/depot/cartoons/2011/02/AiL-orHMSf-mISt8tS-3Pw.jpeg"/>
          <p:cNvPicPr>
            <a:picLocks noChangeAspect="1" noChangeArrowheads="1"/>
          </p:cNvPicPr>
          <p:nvPr/>
        </p:nvPicPr>
        <p:blipFill>
          <a:blip r:embed="rId3">
            <a:lum brigh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868362"/>
          </a:xfrm>
          <a:solidFill>
            <a:srgbClr val="002060">
              <a:alpha val="74000"/>
            </a:srgbClr>
          </a:solidFill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KRITERIA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FFFF00"/>
                </a:solidFill>
              </a:rPr>
              <a:t>DEMOKRASI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86000"/>
            <a:ext cx="9144000" cy="4038600"/>
          </a:xfrm>
          <a:solidFill>
            <a:srgbClr val="FFFF00">
              <a:alpha val="81000"/>
            </a:srgbClr>
          </a:solidFill>
        </p:spPr>
        <p:txBody>
          <a:bodyPr anchor="ctr">
            <a:normAutofit lnSpcReduction="10000"/>
          </a:bodyPr>
          <a:lstStyle/>
          <a:p>
            <a:r>
              <a:rPr lang="id-ID" sz="3000" dirty="0" smtClean="0"/>
              <a:t>Menurut Henry B. Mayo terdapat 6 kriteria demokrasi:</a:t>
            </a:r>
          </a:p>
          <a:p>
            <a:pPr lvl="1">
              <a:buFont typeface="Wingdings" pitchFamily="2" charset="2"/>
              <a:buChar char="ü"/>
            </a:pPr>
            <a:r>
              <a:rPr lang="id-ID" dirty="0" smtClean="0">
                <a:ea typeface="ＭＳ Ｐゴシック" pitchFamily="1" charset="-128"/>
              </a:rPr>
              <a:t>Penyelesaian perselisihan dengan damai dan melembaga</a:t>
            </a:r>
          </a:p>
          <a:p>
            <a:pPr lvl="1">
              <a:buFont typeface="Wingdings" pitchFamily="2" charset="2"/>
              <a:buChar char="ü"/>
            </a:pPr>
            <a:r>
              <a:rPr lang="id-ID" dirty="0" smtClean="0">
                <a:ea typeface="ＭＳ Ｐゴシック" pitchFamily="1" charset="-128"/>
              </a:rPr>
              <a:t>Menjamin terselenggaranya perubahan secara damai di tengah</a:t>
            </a:r>
            <a:r>
              <a:rPr lang="id-ID" dirty="0" smtClean="0">
                <a:ea typeface="ＭＳ Ｐゴシック" pitchFamily="1" charset="-128"/>
              </a:rPr>
              <a:t> </a:t>
            </a:r>
            <a:r>
              <a:rPr lang="id-ID" dirty="0" smtClean="0">
                <a:ea typeface="ＭＳ Ｐゴシック" pitchFamily="1" charset="-128"/>
              </a:rPr>
              <a:t>masyarakat yang terus berubah</a:t>
            </a:r>
          </a:p>
          <a:p>
            <a:pPr lvl="1">
              <a:buFont typeface="Wingdings" pitchFamily="2" charset="2"/>
              <a:buChar char="ü"/>
            </a:pPr>
            <a:r>
              <a:rPr lang="id-ID" dirty="0" smtClean="0">
                <a:ea typeface="ＭＳ Ｐゴシック" pitchFamily="1" charset="-128"/>
              </a:rPr>
              <a:t>Pergantian pimpinan/pejabat secara teratur</a:t>
            </a:r>
          </a:p>
          <a:p>
            <a:pPr lvl="1">
              <a:buFont typeface="Wingdings" pitchFamily="2" charset="2"/>
              <a:buChar char="ü"/>
            </a:pPr>
            <a:r>
              <a:rPr lang="id-ID" dirty="0" smtClean="0">
                <a:ea typeface="ＭＳ Ｐゴシック" pitchFamily="1" charset="-128"/>
              </a:rPr>
              <a:t>Membatasi penggunaan kekerasan</a:t>
            </a:r>
          </a:p>
          <a:p>
            <a:pPr lvl="1">
              <a:buFont typeface="Wingdings" pitchFamily="2" charset="2"/>
              <a:buChar char="ü"/>
            </a:pPr>
            <a:r>
              <a:rPr lang="id-ID" dirty="0" smtClean="0">
                <a:ea typeface="ＭＳ Ｐゴシック" pitchFamily="1" charset="-128"/>
              </a:rPr>
              <a:t>Mengakui dan menganggap wajar</a:t>
            </a:r>
            <a:r>
              <a:rPr lang="id-ID" dirty="0" smtClean="0">
                <a:ea typeface="ＭＳ Ｐゴシック" pitchFamily="1" charset="-128"/>
              </a:rPr>
              <a:t> </a:t>
            </a:r>
            <a:r>
              <a:rPr lang="id-ID" dirty="0" smtClean="0">
                <a:ea typeface="ＭＳ Ｐゴシック" pitchFamily="1" charset="-128"/>
              </a:rPr>
              <a:t>keanekaragaman</a:t>
            </a:r>
          </a:p>
          <a:p>
            <a:pPr lvl="1">
              <a:buFont typeface="Wingdings" pitchFamily="2" charset="2"/>
              <a:buChar char="ü"/>
            </a:pPr>
            <a:r>
              <a:rPr lang="id-ID" dirty="0" smtClean="0">
                <a:ea typeface="ＭＳ Ｐゴシック" pitchFamily="1" charset="-128"/>
              </a:rPr>
              <a:t>Menjamin tegaknya keadilan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http://truedemocracyparty.net/wp-content/uploads/Declaration-of-Independence-Patrioti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38200"/>
            <a:ext cx="9144000" cy="838200"/>
          </a:xfrm>
          <a:solidFill>
            <a:schemeClr val="tx1">
              <a:alpha val="73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KUALITAS </a:t>
            </a:r>
            <a:r>
              <a:rPr lang="en-US" b="1" dirty="0" smtClean="0">
                <a:solidFill>
                  <a:srgbClr val="FF0000"/>
                </a:solidFill>
              </a:rPr>
              <a:t>DEMOKRASI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057400"/>
            <a:ext cx="9144000" cy="4525963"/>
          </a:xfrm>
          <a:solidFill>
            <a:schemeClr val="accent3">
              <a:lumMod val="50000"/>
              <a:alpha val="82000"/>
            </a:schemeClr>
          </a:solidFill>
        </p:spPr>
        <p:txBody>
          <a:bodyPr anchor="ctr">
            <a:normAutofit/>
          </a:bodyPr>
          <a:lstStyle/>
          <a:p>
            <a:r>
              <a:rPr lang="id-ID" dirty="0" smtClean="0">
                <a:solidFill>
                  <a:schemeClr val="bg1"/>
                </a:solidFill>
              </a:rPr>
              <a:t>Menurut Morlino terdapat 3 dimensi kualitas demokrasi:</a:t>
            </a:r>
          </a:p>
          <a:p>
            <a:pPr lvl="1"/>
            <a:r>
              <a:rPr lang="id-ID" dirty="0" smtClean="0">
                <a:solidFill>
                  <a:schemeClr val="bg1"/>
                </a:solidFill>
              </a:rPr>
              <a:t>Result Quality: Pemerintah memiliki legitimasi</a:t>
            </a:r>
          </a:p>
          <a:p>
            <a:pPr lvl="1"/>
            <a:r>
              <a:rPr lang="id-ID" dirty="0" smtClean="0">
                <a:solidFill>
                  <a:schemeClr val="bg1"/>
                </a:solidFill>
              </a:rPr>
              <a:t>Substantive Quality: Warganegara memiliki kebebasan &amp; kesetaraan</a:t>
            </a:r>
          </a:p>
          <a:p>
            <a:pPr lvl="1"/>
            <a:r>
              <a:rPr lang="id-ID" dirty="0" smtClean="0">
                <a:solidFill>
                  <a:schemeClr val="bg1"/>
                </a:solidFill>
              </a:rPr>
              <a:t>Procedure Quality: waragnegara memiliki hak utk memeriksa apakah penyelenggaraan kehidupan bernegara sdh mencapai kebebasan &amp; kesetaraan sesuai dgn hukum yg berlaku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4.bp.blogspot.com/_8-lYPAK21Vk/TEriUEI_URI/AAAAAAAAAAM/3VZdollqDwo/S220/State+Crimes+Against+Democracy.jpg"/>
          <p:cNvPicPr>
            <a:picLocks noChangeAspect="1" noChangeArrowheads="1"/>
          </p:cNvPicPr>
          <p:nvPr/>
        </p:nvPicPr>
        <p:blipFill>
          <a:blip r:embed="rId3">
            <a:lum bright="-26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85800"/>
            <a:ext cx="9144000" cy="838200"/>
          </a:xfrm>
          <a:solidFill>
            <a:schemeClr val="tx1">
              <a:lumMod val="65000"/>
              <a:lumOff val="35000"/>
              <a:alpha val="7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DEMOKRASI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KONSTITUSIONAL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505200"/>
            <a:ext cx="9144000" cy="3048000"/>
          </a:xfrm>
          <a:solidFill>
            <a:srgbClr val="FFFF00">
              <a:alpha val="78000"/>
            </a:srgbClr>
          </a:solidFill>
        </p:spPr>
        <p:txBody>
          <a:bodyPr/>
          <a:lstStyle/>
          <a:p>
            <a:r>
              <a:rPr lang="id-ID" dirty="0" smtClean="0"/>
              <a:t>Konstitusi merupakan bentuk dari kontrak politik yakni terdapat limitasi peran pemerintah sehingga demokrasi mendorong terciptanya keleluasaan bagi warganegara utk mengekspresikan pandangan, gaya hidup dan perbedaan </a:t>
            </a:r>
            <a:r>
              <a:rPr lang="id-ID" dirty="0" smtClean="0">
                <a:sym typeface="Wingdings" pitchFamily="2" charset="2"/>
              </a:rPr>
              <a:t> negara justeru berupaya utk menciptakan stabilitas politik melalui situasi tsb</a:t>
            </a:r>
            <a:endParaRPr lang="id-ID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aaeblog.com/wp-content/uploads/2011/04/dresden-bodies.png"/>
          <p:cNvPicPr>
            <a:picLocks noChangeAspect="1" noChangeArrowheads="1"/>
          </p:cNvPicPr>
          <p:nvPr/>
        </p:nvPicPr>
        <p:blipFill>
          <a:blip r:embed="rId3">
            <a:lum bright="-43000" contrast="21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0"/>
            <a:ext cx="9144000" cy="762000"/>
          </a:xfrm>
          <a:solidFill>
            <a:srgbClr val="FFFF00">
              <a:alpha val="77000"/>
            </a:srgbClr>
          </a:solidFill>
        </p:spPr>
        <p:txBody>
          <a:bodyPr/>
          <a:lstStyle/>
          <a:p>
            <a:r>
              <a:rPr lang="en-US" b="1" dirty="0" smtClean="0"/>
              <a:t>DEMOKRASI KONSTITUSIONAL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133600"/>
            <a:ext cx="9144000" cy="4449763"/>
          </a:xfrm>
          <a:solidFill>
            <a:srgbClr val="FF0000">
              <a:alpha val="86000"/>
            </a:srgbClr>
          </a:solidFill>
        </p:spPr>
        <p:txBody>
          <a:bodyPr anchor="ctr">
            <a:noAutofit/>
          </a:bodyPr>
          <a:lstStyle/>
          <a:p>
            <a:r>
              <a:rPr lang="id-ID" sz="2400" dirty="0" smtClean="0">
                <a:solidFill>
                  <a:schemeClr val="bg1"/>
                </a:solidFill>
              </a:rPr>
              <a:t>Konstitusi menjadi aturan main yg diputuskan secara demokratis (baik metode, proses maupun prosedurnya) </a:t>
            </a:r>
            <a:r>
              <a:rPr lang="id-ID" sz="2400" dirty="0" smtClean="0">
                <a:solidFill>
                  <a:schemeClr val="bg1"/>
                </a:solidFill>
                <a:sym typeface="Wingdings" pitchFamily="2" charset="2"/>
              </a:rPr>
              <a:t> selanjutnya aturan tersebut harus ditaati bila terdapat dampak kurang menguntungkan maka aturan tersebut kembali dibahas utk direvisi</a:t>
            </a:r>
          </a:p>
          <a:p>
            <a:r>
              <a:rPr lang="id-ID" sz="2400" dirty="0" smtClean="0">
                <a:solidFill>
                  <a:schemeClr val="bg1"/>
                </a:solidFill>
              </a:rPr>
              <a:t>Negara menjamin penegakkan aturan tersebut tanpa diskriminasi dan ditujukan utk kepentingan umum (penciptaan kebaikan bersama) secara konsisten dan bertanggungjawab </a:t>
            </a:r>
            <a:r>
              <a:rPr lang="id-ID" sz="2400" dirty="0" smtClean="0">
                <a:solidFill>
                  <a:schemeClr val="bg1"/>
                </a:solidFill>
                <a:sym typeface="Wingdings" pitchFamily="2" charset="2"/>
              </a:rPr>
              <a:t> salah satunya melaksanakan sosialisasi dan tidak menyimpangkan pelaksanaan aturan</a:t>
            </a:r>
          </a:p>
          <a:p>
            <a:r>
              <a:rPr lang="id-ID" sz="2400" dirty="0" smtClean="0">
                <a:solidFill>
                  <a:schemeClr val="bg1"/>
                </a:solidFill>
                <a:sym typeface="Wingdings" pitchFamily="2" charset="2"/>
              </a:rPr>
              <a:t>Aturan kemudian dibuat utk menciptakan order &amp; kesejahteraan bagi masyarakat  memajukan peradaban manusia</a:t>
            </a:r>
            <a:endParaRPr lang="id-ID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363</Words>
  <Application>Microsoft Office PowerPoint</Application>
  <PresentationFormat>On-screen Show (4:3)</PresentationFormat>
  <Paragraphs>51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ILMU POLITIK : DEMOKRASI</vt:lpstr>
      <vt:lpstr>KEMUNCULAN DEMOKRASI</vt:lpstr>
      <vt:lpstr>MAKNA DEMOKRASI</vt:lpstr>
      <vt:lpstr>NILAI DEMOKRASI</vt:lpstr>
      <vt:lpstr>KRITERIA DEMOKRASI</vt:lpstr>
      <vt:lpstr>KRITERIA DEMOKRASI</vt:lpstr>
      <vt:lpstr>KUALITAS DEMOKRASI</vt:lpstr>
      <vt:lpstr>DEMOKRASI KONSTITUSIONAL</vt:lpstr>
      <vt:lpstr>DEMOKRASI KONSTITUSIONAL</vt:lpstr>
      <vt:lpstr>TERIMA KASIH</vt:lpstr>
    </vt:vector>
  </TitlesOfParts>
  <Company>TeAm DiGiT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ILMU POLITIK : DEMOKRASI</dc:title>
  <dc:creator>DiGiT</dc:creator>
  <cp:lastModifiedBy>DiGiT</cp:lastModifiedBy>
  <cp:revision>8</cp:revision>
  <dcterms:created xsi:type="dcterms:W3CDTF">2011-11-20T23:49:23Z</dcterms:created>
  <dcterms:modified xsi:type="dcterms:W3CDTF">2011-11-21T01:01:02Z</dcterms:modified>
</cp:coreProperties>
</file>