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7"/>
  </p:notesMasterIdLst>
  <p:handoutMasterIdLst>
    <p:handoutMasterId r:id="rId78"/>
  </p:handoutMasterIdLst>
  <p:sldIdLst>
    <p:sldId id="256" r:id="rId2"/>
    <p:sldId id="260" r:id="rId3"/>
    <p:sldId id="259" r:id="rId4"/>
    <p:sldId id="258" r:id="rId5"/>
    <p:sldId id="261" r:id="rId6"/>
    <p:sldId id="262" r:id="rId7"/>
    <p:sldId id="263" r:id="rId8"/>
    <p:sldId id="265"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9" r:id="rId43"/>
    <p:sldId id="298" r:id="rId44"/>
    <p:sldId id="300" r:id="rId45"/>
    <p:sldId id="301" r:id="rId46"/>
    <p:sldId id="302" r:id="rId47"/>
    <p:sldId id="303" r:id="rId48"/>
    <p:sldId id="304" r:id="rId49"/>
    <p:sldId id="305" r:id="rId50"/>
    <p:sldId id="306" r:id="rId51"/>
    <p:sldId id="311" r:id="rId52"/>
    <p:sldId id="307" r:id="rId53"/>
    <p:sldId id="308" r:id="rId54"/>
    <p:sldId id="309" r:id="rId55"/>
    <p:sldId id="317" r:id="rId56"/>
    <p:sldId id="318" r:id="rId57"/>
    <p:sldId id="319" r:id="rId58"/>
    <p:sldId id="320" r:id="rId59"/>
    <p:sldId id="321" r:id="rId60"/>
    <p:sldId id="312" r:id="rId61"/>
    <p:sldId id="330" r:id="rId62"/>
    <p:sldId id="331" r:id="rId63"/>
    <p:sldId id="332" r:id="rId64"/>
    <p:sldId id="313" r:id="rId65"/>
    <p:sldId id="314" r:id="rId66"/>
    <p:sldId id="315" r:id="rId67"/>
    <p:sldId id="316" r:id="rId68"/>
    <p:sldId id="322" r:id="rId69"/>
    <p:sldId id="323" r:id="rId70"/>
    <p:sldId id="324" r:id="rId71"/>
    <p:sldId id="325" r:id="rId72"/>
    <p:sldId id="326" r:id="rId73"/>
    <p:sldId id="327" r:id="rId74"/>
    <p:sldId id="328" r:id="rId75"/>
    <p:sldId id="329"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6"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E7921F-CE59-4890-B6A8-5CBB190CF5BC}" type="datetimeFigureOut">
              <a:rPr lang="en-US" smtClean="0"/>
              <a:pPr/>
              <a:t>12/15/2010</a:t>
            </a:fld>
            <a:endParaRPr lang="en-MY"/>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438901-6701-4900-85B6-64CC2C5D04CA}" type="slidenum">
              <a:rPr lang="en-MY" smtClean="0"/>
              <a:pPr/>
              <a:t>‹#›</a:t>
            </a:fld>
            <a:endParaRPr lang="en-MY"/>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403870-6FFC-4B57-8AF5-F6F75F91D2C8}" type="datetimeFigureOut">
              <a:rPr lang="en-US" smtClean="0"/>
              <a:pPr/>
              <a:t>12/15/2010</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F8DE70-B7EF-400F-8E2D-5A7ADD1496B9}" type="slidenum">
              <a:rPr lang="en-MY" smtClean="0"/>
              <a:pPr/>
              <a:t>‹#›</a:t>
            </a:fld>
            <a:endParaRPr lang="en-MY"/>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a:t>
            </a:fld>
            <a:endParaRPr lang="en-MY"/>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10</a:t>
            </a:fld>
            <a:endParaRPr lang="en-MY"/>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11</a:t>
            </a:fld>
            <a:endParaRPr lang="en-MY"/>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12</a:t>
            </a:fld>
            <a:endParaRPr lang="en-MY"/>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13</a:t>
            </a:fld>
            <a:endParaRPr lang="en-MY"/>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14</a:t>
            </a:fld>
            <a:endParaRPr lang="en-MY"/>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15</a:t>
            </a:fld>
            <a:endParaRPr lang="en-MY"/>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16</a:t>
            </a:fld>
            <a:endParaRPr lang="en-MY"/>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17</a:t>
            </a:fld>
            <a:endParaRPr lang="en-MY"/>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18</a:t>
            </a:fld>
            <a:endParaRPr lang="en-MY"/>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19</a:t>
            </a:fld>
            <a:endParaRPr lang="en-MY"/>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a:t>
            </a:fld>
            <a:endParaRPr lang="en-MY"/>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20</a:t>
            </a:fld>
            <a:endParaRPr lang="en-MY"/>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21</a:t>
            </a:fld>
            <a:endParaRPr lang="en-MY"/>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22</a:t>
            </a:fld>
            <a:endParaRPr lang="en-MY"/>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23</a:t>
            </a:fld>
            <a:endParaRPr lang="en-MY"/>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24</a:t>
            </a:fld>
            <a:endParaRPr lang="en-MY"/>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25</a:t>
            </a:fld>
            <a:endParaRPr lang="en-MY"/>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26</a:t>
            </a:fld>
            <a:endParaRPr lang="en-MY"/>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27</a:t>
            </a:fld>
            <a:endParaRPr lang="en-MY"/>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28</a:t>
            </a:fld>
            <a:endParaRPr lang="en-MY"/>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29</a:t>
            </a:fld>
            <a:endParaRPr lang="en-MY"/>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a:t>
            </a:fld>
            <a:endParaRPr lang="en-MY"/>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30</a:t>
            </a:fld>
            <a:endParaRPr lang="en-MY"/>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31</a:t>
            </a:fld>
            <a:endParaRPr lang="en-MY"/>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32</a:t>
            </a:fld>
            <a:endParaRPr lang="en-MY"/>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33</a:t>
            </a:fld>
            <a:endParaRPr lang="en-MY"/>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34</a:t>
            </a:fld>
            <a:endParaRPr lang="en-MY"/>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35</a:t>
            </a:fld>
            <a:endParaRPr lang="en-MY"/>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36</a:t>
            </a:fld>
            <a:endParaRPr lang="en-MY"/>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37</a:t>
            </a:fld>
            <a:endParaRPr lang="en-MY"/>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38</a:t>
            </a:fld>
            <a:endParaRPr lang="en-MY"/>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39</a:t>
            </a:fld>
            <a:endParaRPr lang="en-MY"/>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a:t>
            </a:fld>
            <a:endParaRPr lang="en-MY"/>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40</a:t>
            </a:fld>
            <a:endParaRPr lang="en-MY"/>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41</a:t>
            </a:fld>
            <a:endParaRPr lang="en-MY"/>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42</a:t>
            </a:fld>
            <a:endParaRPr lang="en-MY"/>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43</a:t>
            </a:fld>
            <a:endParaRPr lang="en-MY"/>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44</a:t>
            </a:fld>
            <a:endParaRPr lang="en-MY"/>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45</a:t>
            </a:fld>
            <a:endParaRPr lang="en-MY"/>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46</a:t>
            </a:fld>
            <a:endParaRPr lang="en-MY"/>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47</a:t>
            </a:fld>
            <a:endParaRPr lang="en-MY"/>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48</a:t>
            </a:fld>
            <a:endParaRPr lang="en-MY"/>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49</a:t>
            </a:fld>
            <a:endParaRPr lang="en-MY"/>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a:t>
            </a:fld>
            <a:endParaRPr lang="en-MY"/>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50</a:t>
            </a:fld>
            <a:endParaRPr lang="en-MY"/>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51</a:t>
            </a:fld>
            <a:endParaRPr lang="en-MY"/>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fld id="{49F8DE70-B7EF-400F-8E2D-5A7ADD1496B9}" type="slidenum">
              <a:rPr lang="en-MY" smtClean="0"/>
              <a:pPr/>
              <a:t>52</a:t>
            </a:fld>
            <a:endParaRPr lang="en-MY"/>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53</a:t>
            </a:fld>
            <a:endParaRPr lang="en-MY"/>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54</a:t>
            </a:fld>
            <a:endParaRPr lang="en-MY"/>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55</a:t>
            </a:fld>
            <a:endParaRPr lang="en-MY"/>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56</a:t>
            </a:fld>
            <a:endParaRPr lang="en-MY"/>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57</a:t>
            </a:fld>
            <a:endParaRPr lang="en-MY"/>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58</a:t>
            </a:fld>
            <a:endParaRPr lang="en-MY"/>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59</a:t>
            </a:fld>
            <a:endParaRPr lang="en-MY"/>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a:t>
            </a:fld>
            <a:endParaRPr lang="en-MY"/>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60</a:t>
            </a:fld>
            <a:endParaRPr lang="en-MY"/>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64</a:t>
            </a:fld>
            <a:endParaRPr lang="en-MY"/>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65</a:t>
            </a:fld>
            <a:endParaRPr lang="en-MY"/>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66</a:t>
            </a:fld>
            <a:endParaRPr lang="en-MY"/>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67</a:t>
            </a:fld>
            <a:endParaRPr lang="en-MY"/>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68</a:t>
            </a:fld>
            <a:endParaRPr lang="en-MY"/>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69</a:t>
            </a:fld>
            <a:endParaRPr lang="en-MY"/>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7</a:t>
            </a:fld>
            <a:endParaRPr lang="en-MY"/>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8</a:t>
            </a:fld>
            <a:endParaRPr lang="en-MY"/>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fld id="{49F8DE70-B7EF-400F-8E2D-5A7ADD1496B9}" type="slidenum">
              <a:rPr lang="en-MY" smtClean="0"/>
              <a:pPr/>
              <a:t>9</a:t>
            </a:fld>
            <a:endParaRPr lang="en-MY"/>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DCD0D07-4217-4F66-AA77-9EE605EEEA17}" type="datetimeFigureOut">
              <a:rPr lang="en-US" smtClean="0"/>
              <a:pPr/>
              <a:t>12/15/2010</a:t>
            </a:fld>
            <a:endParaRPr lang="en-MY"/>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MY"/>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9199A5D-6E49-4FCC-9A13-E89255164EC0}" type="slidenum">
              <a:rPr lang="en-MY" smtClean="0"/>
              <a:pPr/>
              <a:t>‹#›</a:t>
            </a:fld>
            <a:endParaRPr lang="en-MY"/>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5" name="Footer Placeholder 4"/>
          <p:cNvSpPr>
            <a:spLocks noGrp="1"/>
          </p:cNvSpPr>
          <p:nvPr>
            <p:ph type="ftr" sz="quarter" idx="11"/>
          </p:nvPr>
        </p:nvSpPr>
        <p:spPr/>
        <p:txBody>
          <a:bodyPr/>
          <a:lstStyle>
            <a:extLst/>
          </a:lstStyle>
          <a:p>
            <a:endParaRPr lang="en-MY"/>
          </a:p>
        </p:txBody>
      </p:sp>
      <p:sp>
        <p:nvSpPr>
          <p:cNvPr id="6" name="Slide Number Placeholder 5"/>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DCD0D07-4217-4F66-AA77-9EE605EEEA17}" type="datetimeFigureOut">
              <a:rPr lang="en-US" smtClean="0"/>
              <a:pPr/>
              <a:t>12/15/2010</a:t>
            </a:fld>
            <a:endParaRPr lang="en-MY"/>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MY"/>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9199A5D-6E49-4FCC-9A13-E89255164EC0}" type="slidenum">
              <a:rPr lang="en-MY" smtClean="0"/>
              <a:pPr/>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5" name="Footer Placeholder 4"/>
          <p:cNvSpPr>
            <a:spLocks noGrp="1"/>
          </p:cNvSpPr>
          <p:nvPr>
            <p:ph type="ftr" sz="quarter" idx="11"/>
          </p:nvPr>
        </p:nvSpPr>
        <p:spPr/>
        <p:txBody>
          <a:bodyPr/>
          <a:lstStyle>
            <a:extLst/>
          </a:lstStyle>
          <a:p>
            <a:endParaRPr lang="en-MY"/>
          </a:p>
        </p:txBody>
      </p:sp>
      <p:sp>
        <p:nvSpPr>
          <p:cNvPr id="6" name="Slide Number Placeholder 5"/>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DCD0D07-4217-4F66-AA77-9EE605EEEA17}" type="datetimeFigureOut">
              <a:rPr lang="en-US" smtClean="0"/>
              <a:pPr/>
              <a:t>12/15/2010</a:t>
            </a:fld>
            <a:endParaRPr lang="en-MY"/>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MY"/>
          </a:p>
        </p:txBody>
      </p:sp>
      <p:sp>
        <p:nvSpPr>
          <p:cNvPr id="6" name="Slide Number Placeholder 5"/>
          <p:cNvSpPr>
            <a:spLocks noGrp="1"/>
          </p:cNvSpPr>
          <p:nvPr>
            <p:ph type="sldNum" sz="quarter" idx="12"/>
          </p:nvPr>
        </p:nvSpPr>
        <p:spPr>
          <a:xfrm>
            <a:off x="6733952" y="6555112"/>
            <a:ext cx="588336" cy="228600"/>
          </a:xfrm>
        </p:spPr>
        <p:txBody>
          <a:bodyPr/>
          <a:lstStyle>
            <a:extLst/>
          </a:lstStyle>
          <a:p>
            <a:fld id="{09199A5D-6E49-4FCC-9A13-E89255164EC0}" type="slidenum">
              <a:rPr lang="en-MY" smtClean="0"/>
              <a:pPr/>
              <a:t>‹#›</a:t>
            </a:fld>
            <a:endParaRPr lang="en-MY"/>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6" name="Footer Placeholder 5"/>
          <p:cNvSpPr>
            <a:spLocks noGrp="1"/>
          </p:cNvSpPr>
          <p:nvPr>
            <p:ph type="ftr" sz="quarter" idx="11"/>
          </p:nvPr>
        </p:nvSpPr>
        <p:spPr/>
        <p:txBody>
          <a:bodyPr/>
          <a:lstStyle>
            <a:extLst/>
          </a:lstStyle>
          <a:p>
            <a:endParaRPr lang="en-MY"/>
          </a:p>
        </p:txBody>
      </p:sp>
      <p:sp>
        <p:nvSpPr>
          <p:cNvPr id="7" name="Slide Number Placeholder 6"/>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8" name="Footer Placeholder 7"/>
          <p:cNvSpPr>
            <a:spLocks noGrp="1"/>
          </p:cNvSpPr>
          <p:nvPr>
            <p:ph type="ftr" sz="quarter" idx="11"/>
          </p:nvPr>
        </p:nvSpPr>
        <p:spPr/>
        <p:txBody>
          <a:bodyPr/>
          <a:lstStyle>
            <a:extLst/>
          </a:lstStyle>
          <a:p>
            <a:endParaRPr lang="en-MY"/>
          </a:p>
        </p:txBody>
      </p:sp>
      <p:sp>
        <p:nvSpPr>
          <p:cNvPr id="9" name="Slide Number Placeholder 8"/>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4" name="Footer Placeholder 3"/>
          <p:cNvSpPr>
            <a:spLocks noGrp="1"/>
          </p:cNvSpPr>
          <p:nvPr>
            <p:ph type="ftr" sz="quarter" idx="11"/>
          </p:nvPr>
        </p:nvSpPr>
        <p:spPr/>
        <p:txBody>
          <a:bodyPr/>
          <a:lstStyle>
            <a:extLst/>
          </a:lstStyle>
          <a:p>
            <a:endParaRPr lang="en-MY"/>
          </a:p>
        </p:txBody>
      </p:sp>
      <p:sp>
        <p:nvSpPr>
          <p:cNvPr id="5" name="Slide Number Placeholder 4"/>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DCD0D07-4217-4F66-AA77-9EE605EEEA17}" type="datetimeFigureOut">
              <a:rPr lang="en-US" smtClean="0"/>
              <a:pPr/>
              <a:t>12/15/2010</a:t>
            </a:fld>
            <a:endParaRPr lang="en-MY"/>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MY"/>
          </a:p>
        </p:txBody>
      </p:sp>
      <p:sp>
        <p:nvSpPr>
          <p:cNvPr id="4" name="Slide Number Placeholder 3"/>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6" name="Footer Placeholder 5"/>
          <p:cNvSpPr>
            <a:spLocks noGrp="1"/>
          </p:cNvSpPr>
          <p:nvPr>
            <p:ph type="ftr" sz="quarter" idx="11"/>
          </p:nvPr>
        </p:nvSpPr>
        <p:spPr/>
        <p:txBody>
          <a:bodyPr/>
          <a:lstStyle>
            <a:extLst/>
          </a:lstStyle>
          <a:p>
            <a:endParaRPr lang="en-MY"/>
          </a:p>
        </p:txBody>
      </p:sp>
      <p:sp>
        <p:nvSpPr>
          <p:cNvPr id="7" name="Slide Number Placeholder 6"/>
          <p:cNvSpPr>
            <a:spLocks noGrp="1"/>
          </p:cNvSpPr>
          <p:nvPr>
            <p:ph type="sldNum" sz="quarter" idx="12"/>
          </p:nvPr>
        </p:nvSpPr>
        <p:spPr/>
        <p:txBody>
          <a:bodyPr/>
          <a:lstStyle>
            <a:extLst/>
          </a:lstStyle>
          <a:p>
            <a:fld id="{09199A5D-6E49-4FCC-9A13-E89255164EC0}" type="slidenum">
              <a:rPr lang="en-MY" smtClean="0"/>
              <a:pPr/>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DCD0D07-4217-4F66-AA77-9EE605EEEA17}" type="datetimeFigureOut">
              <a:rPr lang="en-US" smtClean="0"/>
              <a:pPr/>
              <a:t>12/15/2010</a:t>
            </a:fld>
            <a:endParaRPr lang="en-MY"/>
          </a:p>
        </p:txBody>
      </p:sp>
      <p:sp>
        <p:nvSpPr>
          <p:cNvPr id="6" name="Footer Placeholder 5"/>
          <p:cNvSpPr>
            <a:spLocks noGrp="1"/>
          </p:cNvSpPr>
          <p:nvPr>
            <p:ph type="ftr" sz="quarter" idx="11"/>
          </p:nvPr>
        </p:nvSpPr>
        <p:spPr/>
        <p:txBody>
          <a:bodyPr/>
          <a:lstStyle>
            <a:extLst/>
          </a:lstStyle>
          <a:p>
            <a:endParaRPr lang="en-MY"/>
          </a:p>
        </p:txBody>
      </p:sp>
      <p:sp>
        <p:nvSpPr>
          <p:cNvPr id="7" name="Slide Number Placeholder 6"/>
          <p:cNvSpPr>
            <a:spLocks noGrp="1"/>
          </p:cNvSpPr>
          <p:nvPr>
            <p:ph type="sldNum" sz="quarter" idx="12"/>
          </p:nvPr>
        </p:nvSpPr>
        <p:spPr/>
        <p:txBody>
          <a:bodyPr/>
          <a:lstStyle>
            <a:extLst/>
          </a:lstStyle>
          <a:p>
            <a:fld id="{09199A5D-6E49-4FCC-9A13-E89255164EC0}" type="slidenum">
              <a:rPr lang="en-MY" smtClean="0"/>
              <a:pPr/>
              <a:t>‹#›</a:t>
            </a:fld>
            <a:endParaRPr lang="en-MY"/>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DCD0D07-4217-4F66-AA77-9EE605EEEA17}" type="datetimeFigureOut">
              <a:rPr lang="en-US" smtClean="0"/>
              <a:pPr/>
              <a:t>12/15/2010</a:t>
            </a:fld>
            <a:endParaRPr lang="en-MY"/>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MY"/>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9199A5D-6E49-4FCC-9A13-E89255164EC0}" type="slidenum">
              <a:rPr lang="en-MY" smtClean="0"/>
              <a:pPr/>
              <a:t>‹#›</a:t>
            </a:fld>
            <a:endParaRPr lang="en-MY"/>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Book Antiqua" pitchFamily="18" charset="0"/>
              </a:rPr>
              <a:t>FUNDAMENTAL OF PHP</a:t>
            </a:r>
            <a:endParaRPr lang="en-MY" dirty="0">
              <a:latin typeface="Book Antiqua" pitchFamily="18" charset="0"/>
            </a:endParaRPr>
          </a:p>
        </p:txBody>
      </p:sp>
      <p:sp>
        <p:nvSpPr>
          <p:cNvPr id="3" name="Subtitle 2"/>
          <p:cNvSpPr>
            <a:spLocks noGrp="1"/>
          </p:cNvSpPr>
          <p:nvPr>
            <p:ph type="subTitle" idx="1"/>
          </p:nvPr>
        </p:nvSpPr>
        <p:spPr/>
        <p:txBody>
          <a:bodyPr/>
          <a:lstStyle/>
          <a:p>
            <a:endParaRPr lang="en-MY"/>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2"/>
            </a:pPr>
            <a:r>
              <a:rPr lang="en-US" dirty="0" smtClean="0">
                <a:latin typeface="Book Antiqua" pitchFamily="18" charset="0"/>
              </a:rPr>
              <a:t>Comments</a:t>
            </a:r>
            <a:endParaRPr lang="en-MY" dirty="0"/>
          </a:p>
        </p:txBody>
      </p:sp>
      <p:sp>
        <p:nvSpPr>
          <p:cNvPr id="3" name="Content Placeholder 2"/>
          <p:cNvSpPr>
            <a:spLocks noGrp="1"/>
          </p:cNvSpPr>
          <p:nvPr>
            <p:ph idx="1"/>
          </p:nvPr>
        </p:nvSpPr>
        <p:spPr>
          <a:xfrm>
            <a:off x="457200" y="1428736"/>
            <a:ext cx="8229600" cy="5072098"/>
          </a:xfrm>
        </p:spPr>
        <p:txBody>
          <a:bodyPr>
            <a:normAutofit/>
          </a:bodyPr>
          <a:lstStyle/>
          <a:p>
            <a:pPr marL="514350" indent="-514350">
              <a:buAutoNum type="alphaLcPeriod" startAt="3"/>
            </a:pPr>
            <a:r>
              <a:rPr lang="en-US" dirty="0" smtClean="0">
                <a:latin typeface="Book Antiqua" pitchFamily="18" charset="0"/>
              </a:rPr>
              <a:t>To comment scripts using /*	*/ :</a:t>
            </a:r>
          </a:p>
          <a:p>
            <a:pPr>
              <a:buNone/>
            </a:pPr>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#Created January 8, 2009</a:t>
            </a:r>
          </a:p>
          <a:p>
            <a:pPr>
              <a:buNone/>
            </a:pPr>
            <a:r>
              <a:rPr lang="en-US" dirty="0" smtClean="0">
                <a:latin typeface="Book Antiqua" pitchFamily="18" charset="0"/>
              </a:rPr>
              <a:t>	#Created by Sarah </a:t>
            </a:r>
          </a:p>
          <a:p>
            <a:pPr>
              <a:buNone/>
            </a:pPr>
            <a:r>
              <a:rPr lang="en-US" dirty="0" smtClean="0">
                <a:latin typeface="Book Antiqua" pitchFamily="18" charset="0"/>
              </a:rPr>
              <a:t>	#This script does nothing much</a:t>
            </a:r>
          </a:p>
          <a:p>
            <a:pPr>
              <a:buNone/>
            </a:pPr>
            <a:r>
              <a:rPr lang="en-US" dirty="0" smtClean="0">
                <a:latin typeface="Book Antiqua" pitchFamily="18" charset="0"/>
              </a:rPr>
              <a:t>	</a:t>
            </a:r>
            <a:r>
              <a:rPr lang="en-US" dirty="0" smtClean="0">
                <a:solidFill>
                  <a:srgbClr val="C00000"/>
                </a:solidFill>
                <a:latin typeface="Book Antiqua" pitchFamily="18" charset="0"/>
              </a:rPr>
              <a:t>/*</a:t>
            </a:r>
          </a:p>
          <a:p>
            <a:pPr>
              <a:buNone/>
            </a:pPr>
            <a:r>
              <a:rPr lang="en-US" dirty="0">
                <a:latin typeface="Book Antiqua" pitchFamily="18" charset="0"/>
              </a:rPr>
              <a:t>	</a:t>
            </a:r>
            <a:r>
              <a:rPr lang="en-US" dirty="0" smtClean="0">
                <a:latin typeface="Book Antiqua" pitchFamily="18" charset="0"/>
              </a:rPr>
              <a:t>echo ‘I\’m feel so sleepy at this moment, but I’ve to finish this notes for my lovely students, huh!’;</a:t>
            </a:r>
          </a:p>
          <a:p>
            <a:pPr>
              <a:buNone/>
            </a:pPr>
            <a:r>
              <a:rPr lang="en-US" dirty="0">
                <a:latin typeface="Book Antiqua" pitchFamily="18" charset="0"/>
              </a:rPr>
              <a:t>	</a:t>
            </a:r>
            <a:r>
              <a:rPr lang="en-US" dirty="0" smtClean="0">
                <a:solidFill>
                  <a:srgbClr val="C00000"/>
                </a:solidFill>
                <a:latin typeface="Book Antiqua" pitchFamily="18" charset="0"/>
              </a:rPr>
              <a:t>*/</a:t>
            </a:r>
          </a:p>
          <a:p>
            <a:pPr>
              <a:buNone/>
            </a:pPr>
            <a:r>
              <a:rPr lang="en-US" dirty="0" smtClean="0">
                <a:latin typeface="Book Antiqua" pitchFamily="18" charset="0"/>
              </a:rPr>
              <a:t>	?&gt;</a:t>
            </a:r>
          </a:p>
          <a:p>
            <a:pPr marL="514350" indent="-514350">
              <a:buNone/>
            </a:pPr>
            <a:endParaRPr lang="en-MY"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latin typeface="Book Antiqua" pitchFamily="18" charset="0"/>
            </a:endParaRPr>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Variables are used to temporarily store values.</a:t>
            </a:r>
          </a:p>
          <a:p>
            <a:pPr>
              <a:buFont typeface="Wingdings" pitchFamily="2" charset="2"/>
              <a:buChar char="q"/>
            </a:pPr>
            <a:r>
              <a:rPr lang="en-US" dirty="0">
                <a:latin typeface="Book Antiqua" pitchFamily="18" charset="0"/>
              </a:rPr>
              <a:t> </a:t>
            </a:r>
            <a:r>
              <a:rPr lang="en-US" dirty="0" smtClean="0">
                <a:latin typeface="Book Antiqua" pitchFamily="18" charset="0"/>
              </a:rPr>
              <a:t>	These values can be numbers, text, or much more complex arrangements.</a:t>
            </a:r>
          </a:p>
          <a:p>
            <a:pPr>
              <a:buFont typeface="Wingdings" pitchFamily="2" charset="2"/>
              <a:buChar char="q"/>
            </a:pPr>
            <a:r>
              <a:rPr lang="en-US" dirty="0">
                <a:latin typeface="Book Antiqua" pitchFamily="18" charset="0"/>
              </a:rPr>
              <a:t> </a:t>
            </a:r>
            <a:r>
              <a:rPr lang="en-US" dirty="0" smtClean="0">
                <a:latin typeface="Book Antiqua" pitchFamily="18" charset="0"/>
              </a:rPr>
              <a:t>	Variables exist in any programming language and comprehending them is key to using PHP</a:t>
            </a:r>
            <a:endParaRPr lang="en-MY" dirty="0">
              <a:latin typeface="Book Antiqua"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t> 	</a:t>
            </a:r>
            <a:r>
              <a:rPr lang="en-US" dirty="0" smtClean="0">
                <a:latin typeface="Book Antiqua" pitchFamily="18" charset="0"/>
              </a:rPr>
              <a:t>Types of variables in PHP :</a:t>
            </a:r>
          </a:p>
          <a:p>
            <a:pPr marL="571500" indent="-571500">
              <a:buFont typeface="+mj-lt"/>
              <a:buAutoNum type="romanLcPeriod"/>
            </a:pPr>
            <a:r>
              <a:rPr lang="en-US" dirty="0" smtClean="0">
                <a:latin typeface="Book Antiqua" pitchFamily="18" charset="0"/>
              </a:rPr>
              <a:t>Boolean</a:t>
            </a:r>
          </a:p>
          <a:p>
            <a:pPr marL="571500" indent="-571500">
              <a:buFont typeface="+mj-lt"/>
              <a:buAutoNum type="romanLcPeriod"/>
            </a:pPr>
            <a:r>
              <a:rPr lang="en-US" dirty="0" smtClean="0">
                <a:latin typeface="Book Antiqua" pitchFamily="18" charset="0"/>
              </a:rPr>
              <a:t>Integer</a:t>
            </a:r>
          </a:p>
          <a:p>
            <a:pPr marL="571500" indent="-571500">
              <a:buFont typeface="+mj-lt"/>
              <a:buAutoNum type="romanLcPeriod"/>
            </a:pPr>
            <a:r>
              <a:rPr lang="en-US" dirty="0" smtClean="0">
                <a:latin typeface="Book Antiqua" pitchFamily="18" charset="0"/>
              </a:rPr>
              <a:t>Floating points</a:t>
            </a:r>
          </a:p>
          <a:p>
            <a:pPr marL="571500" indent="-571500">
              <a:buFont typeface="+mj-lt"/>
              <a:buAutoNum type="romanLcPeriod"/>
            </a:pPr>
            <a:r>
              <a:rPr lang="en-US" dirty="0" smtClean="0">
                <a:latin typeface="Book Antiqua" pitchFamily="18" charset="0"/>
              </a:rPr>
              <a:t>Strings</a:t>
            </a:r>
          </a:p>
          <a:p>
            <a:pPr marL="571500" indent="-571500">
              <a:buFont typeface="+mj-lt"/>
              <a:buAutoNum type="romanLcPeriod"/>
            </a:pPr>
            <a:r>
              <a:rPr lang="en-US" dirty="0" smtClean="0">
                <a:latin typeface="Book Antiqua" pitchFamily="18" charset="0"/>
              </a:rPr>
              <a:t>Arrays and objects</a:t>
            </a:r>
          </a:p>
          <a:p>
            <a:pPr marL="571500" indent="-571500">
              <a:buFont typeface="+mj-lt"/>
              <a:buAutoNum type="romanLcPeriod"/>
            </a:pPr>
            <a:r>
              <a:rPr lang="en-US" dirty="0" smtClean="0">
                <a:latin typeface="Book Antiqua" pitchFamily="18" charset="0"/>
              </a:rPr>
              <a:t>Null</a:t>
            </a:r>
          </a:p>
          <a:p>
            <a:pPr marL="571500" indent="-571500">
              <a:buFont typeface="+mj-lt"/>
              <a:buAutoNum type="romanLcPeriod"/>
            </a:pPr>
            <a:endParaRPr lang="en-US" dirty="0" smtClean="0">
              <a:latin typeface="Book Antiqua" pitchFamily="18" charset="0"/>
            </a:endParaRPr>
          </a:p>
          <a:p>
            <a:pPr marL="571500" indent="-571500">
              <a:buFont typeface="+mj-lt"/>
              <a:buAutoNum type="romanLcPeriod"/>
            </a:pPr>
            <a:endParaRPr lang="en-MY" dirty="0">
              <a:latin typeface="Book Antiqu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latin typeface="Book Antiqua" pitchFamily="18" charset="0"/>
              </a:rPr>
              <a:t> 	</a:t>
            </a:r>
            <a:r>
              <a:rPr lang="en-US" dirty="0">
                <a:latin typeface="Book Antiqua" pitchFamily="18" charset="0"/>
              </a:rPr>
              <a:t>A</a:t>
            </a:r>
            <a:r>
              <a:rPr lang="en-US" dirty="0" smtClean="0">
                <a:latin typeface="Book Antiqua" pitchFamily="18" charset="0"/>
              </a:rPr>
              <a:t>ll variables in PHP follow certain syntactical rules :</a:t>
            </a:r>
          </a:p>
          <a:p>
            <a:pPr marL="514350" indent="-514350">
              <a:buFont typeface="+mj-lt"/>
              <a:buAutoNum type="alphaLcPeriod"/>
            </a:pPr>
            <a:r>
              <a:rPr lang="en-US" dirty="0" smtClean="0">
                <a:latin typeface="Book Antiqua" pitchFamily="18" charset="0"/>
              </a:rPr>
              <a:t>A variable’s name must start with a dollar sign($), for example, $</a:t>
            </a:r>
            <a:r>
              <a:rPr lang="en-US" dirty="0" err="1" smtClean="0">
                <a:latin typeface="Book Antiqua" pitchFamily="18" charset="0"/>
              </a:rPr>
              <a:t>variable_name</a:t>
            </a:r>
            <a:endParaRPr lang="en-US" dirty="0" smtClean="0">
              <a:latin typeface="Book Antiqua" pitchFamily="18" charset="0"/>
            </a:endParaRPr>
          </a:p>
          <a:p>
            <a:pPr marL="514350" indent="-514350">
              <a:buFont typeface="+mj-lt"/>
              <a:buAutoNum type="alphaLcPeriod"/>
            </a:pPr>
            <a:r>
              <a:rPr lang="en-US" dirty="0" smtClean="0">
                <a:latin typeface="Book Antiqua" pitchFamily="18" charset="0"/>
              </a:rPr>
              <a:t>The variable name can contain a combination of strings, numbers, and the underscore for example, $my_report1</a:t>
            </a:r>
          </a:p>
          <a:p>
            <a:pPr marL="514350" indent="-514350">
              <a:buFont typeface="+mj-lt"/>
              <a:buAutoNum type="alphaLcPeriod"/>
            </a:pPr>
            <a:r>
              <a:rPr lang="en-US" dirty="0" smtClean="0">
                <a:latin typeface="Book Antiqua" pitchFamily="18" charset="0"/>
              </a:rPr>
              <a:t>The first character after the dollar sign </a:t>
            </a:r>
            <a:r>
              <a:rPr lang="en-US" dirty="0" smtClean="0">
                <a:solidFill>
                  <a:srgbClr val="FF0000"/>
                </a:solidFill>
                <a:latin typeface="Book Antiqua" pitchFamily="18" charset="0"/>
              </a:rPr>
              <a:t>cannot be a number(it must be either a letter or an underscore)</a:t>
            </a:r>
            <a:endParaRPr lang="en-MY" dirty="0">
              <a:solidFill>
                <a:srgbClr val="FF0000"/>
              </a:solidFill>
              <a:latin typeface="Book Antiqua"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lstStyle/>
          <a:p>
            <a:pPr marL="514350" indent="-514350">
              <a:buAutoNum type="alphaLcPeriod" startAt="4"/>
            </a:pPr>
            <a:r>
              <a:rPr lang="en-US" dirty="0" smtClean="0">
                <a:solidFill>
                  <a:srgbClr val="FF0000"/>
                </a:solidFill>
                <a:latin typeface="Book Antiqua" pitchFamily="18" charset="0"/>
              </a:rPr>
              <a:t>Variable names in PHP are case-sensitive. So $name and $Name are entirely different variables.</a:t>
            </a:r>
          </a:p>
          <a:p>
            <a:pPr marL="514350" indent="-514350">
              <a:buAutoNum type="alphaLcPeriod" startAt="4"/>
            </a:pPr>
            <a:r>
              <a:rPr lang="en-US" dirty="0" smtClean="0">
                <a:latin typeface="Book Antiqua" pitchFamily="18" charset="0"/>
              </a:rPr>
              <a:t>Variables can be assigned values using the equals sign(=)</a:t>
            </a:r>
            <a:endParaRPr lang="en-MY" dirty="0">
              <a:latin typeface="Book Antiqu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a:xfrm>
            <a:off x="457200" y="1285860"/>
            <a:ext cx="8229600" cy="5286412"/>
          </a:xfrm>
        </p:spPr>
        <p:txBody>
          <a:bodyPr>
            <a:noAutofit/>
          </a:bodyPr>
          <a:lstStyle/>
          <a:p>
            <a:pPr>
              <a:buFont typeface="Wingdings" pitchFamily="2" charset="2"/>
              <a:buChar char="q"/>
            </a:pPr>
            <a:r>
              <a:rPr lang="en-US" dirty="0" smtClean="0">
                <a:latin typeface="Book Antiqua" pitchFamily="18" charset="0"/>
              </a:rPr>
              <a:t> 	</a:t>
            </a:r>
            <a:r>
              <a:rPr lang="en-US" dirty="0" smtClean="0">
                <a:solidFill>
                  <a:srgbClr val="FF0000"/>
                </a:solidFill>
                <a:latin typeface="Book Antiqua" pitchFamily="18" charset="0"/>
              </a:rPr>
              <a:t>Predefined variables are values automatically set when a PHP script is run</a:t>
            </a:r>
            <a:r>
              <a:rPr lang="en-US" dirty="0" smtClean="0">
                <a:latin typeface="Book Antiqua" pitchFamily="18" charset="0"/>
              </a:rPr>
              <a:t>. Examples of predefined variables :</a:t>
            </a:r>
          </a:p>
          <a:p>
            <a:pPr>
              <a:buNone/>
            </a:pPr>
            <a:r>
              <a:rPr lang="en-US" dirty="0">
                <a:latin typeface="Book Antiqua" pitchFamily="18" charset="0"/>
              </a:rPr>
              <a:t>	</a:t>
            </a:r>
            <a:r>
              <a:rPr lang="en-US" dirty="0" smtClean="0">
                <a:latin typeface="Book Antiqua" pitchFamily="18" charset="0"/>
              </a:rPr>
              <a:t>-$PHP_SELF	</a:t>
            </a:r>
          </a:p>
          <a:p>
            <a:pPr>
              <a:buNone/>
            </a:pPr>
            <a:r>
              <a:rPr lang="en-US" dirty="0">
                <a:latin typeface="Book Antiqua" pitchFamily="18" charset="0"/>
              </a:rPr>
              <a:t>	</a:t>
            </a:r>
            <a:r>
              <a:rPr lang="en-US" dirty="0" smtClean="0">
                <a:latin typeface="Book Antiqua" pitchFamily="18" charset="0"/>
              </a:rPr>
              <a:t> 	-refers to the script being executed</a:t>
            </a:r>
          </a:p>
          <a:p>
            <a:pPr>
              <a:buNone/>
            </a:pPr>
            <a:r>
              <a:rPr lang="en-US" dirty="0">
                <a:latin typeface="Book Antiqua" pitchFamily="18" charset="0"/>
              </a:rPr>
              <a:t>	</a:t>
            </a:r>
            <a:r>
              <a:rPr lang="en-US" dirty="0" smtClean="0">
                <a:latin typeface="Book Antiqua" pitchFamily="18" charset="0"/>
              </a:rPr>
              <a:t>-$HTTP_USER_AGENT </a:t>
            </a:r>
          </a:p>
          <a:p>
            <a:pPr>
              <a:buNone/>
            </a:pPr>
            <a:r>
              <a:rPr lang="en-US" dirty="0">
                <a:latin typeface="Book Antiqua" pitchFamily="18" charset="0"/>
              </a:rPr>
              <a:t>	</a:t>
            </a:r>
            <a:r>
              <a:rPr lang="en-US" dirty="0" smtClean="0">
                <a:latin typeface="Book Antiqua" pitchFamily="18" charset="0"/>
              </a:rPr>
              <a:t>	-refers to the operating system, browser type and browser version being used to access the web page.</a:t>
            </a:r>
          </a:p>
          <a:p>
            <a:pPr>
              <a:buNone/>
            </a:pPr>
            <a:r>
              <a:rPr lang="en-US" dirty="0">
                <a:latin typeface="Book Antiqua" pitchFamily="18" charset="0"/>
              </a:rPr>
              <a:t>	</a:t>
            </a:r>
            <a:endParaRPr lang="en-US" dirty="0" smtClean="0">
              <a:latin typeface="Book Antiqua" pitchFamily="18" charset="0"/>
            </a:endParaRPr>
          </a:p>
          <a:p>
            <a:pPr>
              <a:buNone/>
            </a:pPr>
            <a:r>
              <a:rPr lang="en-US" dirty="0">
                <a:latin typeface="Book Antiqua" pitchFamily="18" charset="0"/>
              </a:rPr>
              <a:t>	</a:t>
            </a:r>
            <a:endParaRPr lang="en-US" dirty="0" smtClean="0">
              <a:latin typeface="Book Antiqua" pitchFamily="18" charset="0"/>
            </a:endParaRPr>
          </a:p>
          <a:p>
            <a:pPr>
              <a:buNone/>
            </a:pPr>
            <a:r>
              <a:rPr lang="en-US" dirty="0">
                <a:latin typeface="Book Antiqua" pitchFamily="18" charset="0"/>
              </a:rPr>
              <a:t>	</a:t>
            </a:r>
            <a:r>
              <a:rPr lang="en-US" dirty="0" smtClean="0">
                <a:latin typeface="Book Antiqua" pitchFamily="18" charset="0"/>
              </a:rPr>
              <a:t>	</a:t>
            </a:r>
          </a:p>
          <a:p>
            <a:pPr>
              <a:buNone/>
            </a:pPr>
            <a:r>
              <a:rPr lang="en-US" dirty="0">
                <a:latin typeface="Book Antiqua" pitchFamily="18" charset="0"/>
              </a:rPr>
              <a:t>	</a:t>
            </a:r>
            <a:endParaRPr lang="en-MY" dirty="0">
              <a:latin typeface="Book Antiqu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	-$REMOTE_ADDR</a:t>
            </a:r>
          </a:p>
          <a:p>
            <a:pPr>
              <a:buNone/>
            </a:pPr>
            <a:r>
              <a:rPr lang="en-US" dirty="0">
                <a:latin typeface="Book Antiqua" pitchFamily="18" charset="0"/>
              </a:rPr>
              <a:t>	</a:t>
            </a:r>
            <a:r>
              <a:rPr lang="en-US" dirty="0" smtClean="0">
                <a:latin typeface="Book Antiqua" pitchFamily="18" charset="0"/>
              </a:rPr>
              <a:t>	-refers to the IP address of the user accessing the page</a:t>
            </a:r>
            <a:endParaRPr lang="en-MY"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Example</a:t>
            </a:r>
            <a:r>
              <a:rPr lang="en-US" dirty="0" smtClean="0"/>
              <a:t> :</a:t>
            </a:r>
          </a:p>
          <a:p>
            <a:pPr>
              <a:buNone/>
            </a:pPr>
            <a:r>
              <a:rPr lang="en-US" dirty="0" smtClean="0"/>
              <a:t>	</a:t>
            </a:r>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echo “You are running the file $PHP_SELF”;</a:t>
            </a:r>
          </a:p>
          <a:p>
            <a:pPr>
              <a:buNone/>
            </a:pPr>
            <a:r>
              <a:rPr lang="en-US" dirty="0">
                <a:latin typeface="Book Antiqua" pitchFamily="18" charset="0"/>
              </a:rPr>
              <a:t>	</a:t>
            </a:r>
            <a:r>
              <a:rPr lang="en-US" dirty="0" smtClean="0">
                <a:latin typeface="Book Antiqua" pitchFamily="18" charset="0"/>
              </a:rPr>
              <a:t>echo ‘You are viewing this page using &lt;</a:t>
            </a:r>
            <a:r>
              <a:rPr lang="en-US" dirty="0" err="1" smtClean="0">
                <a:latin typeface="Book Antiqua" pitchFamily="18" charset="0"/>
              </a:rPr>
              <a:t>br</a:t>
            </a:r>
            <a:r>
              <a:rPr lang="en-US" dirty="0" smtClean="0">
                <a:latin typeface="Book Antiqua" pitchFamily="18" charset="0"/>
              </a:rPr>
              <a:t>/&gt;’, $HTTP_USER_AGENT, ‘from IP Address’, $REMOTE_ADDR; </a:t>
            </a:r>
          </a:p>
          <a:p>
            <a:pPr>
              <a:buNone/>
            </a:pPr>
            <a:r>
              <a:rPr lang="en-US" dirty="0" smtClean="0">
                <a:latin typeface="Book Antiqua" pitchFamily="18" charset="0"/>
              </a:rPr>
              <a:t>	?&gt;</a:t>
            </a:r>
            <a:endParaRPr lang="en-MY" dirty="0">
              <a:latin typeface="Book Antiqua"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3"/>
            </a:pPr>
            <a:r>
              <a:rPr lang="en-US" dirty="0" smtClean="0">
                <a:latin typeface="Book Antiqua" pitchFamily="18" charset="0"/>
              </a:rPr>
              <a:t>Variables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The most important consideration when creating variables is to use a consistent naming scheme.</a:t>
            </a:r>
          </a:p>
          <a:p>
            <a:pPr>
              <a:buFont typeface="Wingdings" pitchFamily="2" charset="2"/>
              <a:buChar char="q"/>
            </a:pPr>
            <a:r>
              <a:rPr lang="en-US" dirty="0">
                <a:latin typeface="Book Antiqua" pitchFamily="18" charset="0"/>
              </a:rPr>
              <a:t> </a:t>
            </a:r>
            <a:r>
              <a:rPr lang="en-US" dirty="0" smtClean="0">
                <a:latin typeface="Book Antiqua" pitchFamily="18" charset="0"/>
              </a:rPr>
              <a:t>	Variables in PHP do not need to initialize or declare. </a:t>
            </a:r>
            <a:endParaRPr lang="en-MY" dirty="0">
              <a:latin typeface="Book Antiqua"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latin typeface="Book Antiqua" pitchFamily="18" charset="0"/>
            </a:endParaRPr>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A string is merely a quoted chunk of letters, numbers,  spaces, punctuation and so forth. These are all strings:</a:t>
            </a:r>
            <a:endParaRPr lang="en-MY" dirty="0" smtClean="0">
              <a:latin typeface="Book Antiqua" pitchFamily="18" charset="0"/>
            </a:endParaRPr>
          </a:p>
          <a:p>
            <a:pPr lvl="1">
              <a:buFont typeface="Wingdings" pitchFamily="2" charset="2"/>
              <a:buChar char="§"/>
            </a:pPr>
            <a:r>
              <a:rPr lang="en-US" dirty="0">
                <a:latin typeface="Book Antiqua" pitchFamily="18" charset="0"/>
              </a:rPr>
              <a:t>	</a:t>
            </a:r>
            <a:r>
              <a:rPr lang="en-US" dirty="0" smtClean="0">
                <a:latin typeface="Book Antiqua" pitchFamily="18" charset="0"/>
              </a:rPr>
              <a:t>‘Joe’</a:t>
            </a:r>
          </a:p>
          <a:p>
            <a:pPr lvl="1">
              <a:buFont typeface="Wingdings" pitchFamily="2" charset="2"/>
              <a:buChar char="§"/>
            </a:pPr>
            <a:r>
              <a:rPr lang="en-US" dirty="0" smtClean="0">
                <a:latin typeface="Book Antiqua" pitchFamily="18" charset="0"/>
              </a:rPr>
              <a:t>   ‘In watermelon sugar’</a:t>
            </a:r>
          </a:p>
          <a:p>
            <a:pPr lvl="1">
              <a:buFont typeface="Wingdings" pitchFamily="2" charset="2"/>
              <a:buChar char="§"/>
            </a:pPr>
            <a:r>
              <a:rPr lang="en-US" dirty="0">
                <a:latin typeface="Book Antiqua" pitchFamily="18" charset="0"/>
              </a:rPr>
              <a:t> </a:t>
            </a:r>
            <a:r>
              <a:rPr lang="en-US" dirty="0" smtClean="0">
                <a:latin typeface="Book Antiqua" pitchFamily="18" charset="0"/>
              </a:rPr>
              <a:t>  ‘1,000’</a:t>
            </a:r>
          </a:p>
          <a:p>
            <a:pPr lvl="1">
              <a:buFont typeface="Wingdings" pitchFamily="2" charset="2"/>
              <a:buChar char="§"/>
            </a:pPr>
            <a:r>
              <a:rPr lang="en-US" dirty="0" smtClean="0">
                <a:latin typeface="Book Antiqua" pitchFamily="18" charset="0"/>
              </a:rPr>
              <a:t>   ‘January 9,  2003’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Book Antiqua" pitchFamily="18" charset="0"/>
              </a:rPr>
              <a:t>FUNDAMENTAL OF PHP</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	</a:t>
            </a:r>
          </a:p>
          <a:p>
            <a:pPr>
              <a:buNone/>
            </a:pPr>
            <a:r>
              <a:rPr lang="en-US" b="1" dirty="0" smtClean="0">
                <a:latin typeface="Book Antiqua" pitchFamily="18" charset="0"/>
              </a:rPr>
              <a:t>INTRODUCTION OF PHP</a:t>
            </a:r>
            <a:r>
              <a:rPr lang="en-US" b="1" dirty="0">
                <a:latin typeface="Book Antiqua" pitchFamily="18" charset="0"/>
              </a:rPr>
              <a:t> </a:t>
            </a:r>
            <a:r>
              <a:rPr lang="en-US" b="1" dirty="0" smtClean="0">
                <a:latin typeface="Book Antiqua" pitchFamily="18" charset="0"/>
              </a:rPr>
              <a:t>:</a:t>
            </a:r>
            <a:endParaRPr lang="en-US" dirty="0" smtClean="0">
              <a:latin typeface="Book Antiqua" pitchFamily="18" charset="0"/>
            </a:endParaRPr>
          </a:p>
          <a:p>
            <a:pPr>
              <a:buNone/>
            </a:pPr>
            <a:r>
              <a:rPr lang="en-US" dirty="0">
                <a:latin typeface="Book Antiqua" pitchFamily="18" charset="0"/>
              </a:rPr>
              <a:t>	</a:t>
            </a:r>
            <a:r>
              <a:rPr lang="en-US" dirty="0" smtClean="0">
                <a:latin typeface="Book Antiqua" pitchFamily="18" charset="0"/>
              </a:rPr>
              <a:t>PHP is HTML-embedded scripting language. It means that you can intermingle PHP and HTML code within the same script.</a:t>
            </a:r>
            <a:endParaRPr lang="en-MY" dirty="0">
              <a:latin typeface="Book Antiqua"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a:xfrm>
            <a:off x="457200" y="1357298"/>
            <a:ext cx="8229600" cy="5072098"/>
          </a:xfrm>
        </p:spPr>
        <p:txBody>
          <a:bodyPr/>
          <a:lstStyle/>
          <a:p>
            <a:pPr>
              <a:buFont typeface="Wingdings" pitchFamily="2" charset="2"/>
              <a:buChar char="q"/>
            </a:pPr>
            <a:r>
              <a:rPr lang="en-US" dirty="0" smtClean="0">
                <a:latin typeface="Book Antiqua" pitchFamily="18" charset="0"/>
              </a:rPr>
              <a:t> 	To make a string variable, assign a string value to a valid variable name : </a:t>
            </a:r>
          </a:p>
          <a:p>
            <a:pPr>
              <a:buNone/>
            </a:pPr>
            <a:r>
              <a:rPr lang="en-US" dirty="0">
                <a:latin typeface="Book Antiqua" pitchFamily="18" charset="0"/>
              </a:rPr>
              <a:t>	</a:t>
            </a:r>
            <a:r>
              <a:rPr lang="en-US" dirty="0" smtClean="0">
                <a:latin typeface="Book Antiqua" pitchFamily="18" charset="0"/>
              </a:rPr>
              <a:t>$</a:t>
            </a:r>
            <a:r>
              <a:rPr lang="en-US" dirty="0" err="1" smtClean="0">
                <a:latin typeface="Book Antiqua" pitchFamily="18" charset="0"/>
              </a:rPr>
              <a:t>first_name</a:t>
            </a:r>
            <a:r>
              <a:rPr lang="en-US" dirty="0" smtClean="0">
                <a:latin typeface="Book Antiqua" pitchFamily="18" charset="0"/>
              </a:rPr>
              <a:t> = ‘Joe’;	</a:t>
            </a:r>
          </a:p>
          <a:p>
            <a:pPr>
              <a:buNone/>
            </a:pPr>
            <a:r>
              <a:rPr lang="en-US" dirty="0">
                <a:latin typeface="Book Antiqua" pitchFamily="18" charset="0"/>
              </a:rPr>
              <a:t>	</a:t>
            </a:r>
            <a:r>
              <a:rPr lang="en-US" dirty="0" smtClean="0">
                <a:latin typeface="Book Antiqua" pitchFamily="18" charset="0"/>
              </a:rPr>
              <a:t>$today = ‘January 9, 2003’;</a:t>
            </a:r>
          </a:p>
          <a:p>
            <a:pPr>
              <a:buFont typeface="Wingdings" pitchFamily="2" charset="2"/>
              <a:buChar char="q"/>
            </a:pPr>
            <a:r>
              <a:rPr lang="en-US" dirty="0" smtClean="0">
                <a:latin typeface="Book Antiqua" pitchFamily="18" charset="0"/>
              </a:rPr>
              <a:t> 	To print out the value of string use either echo() or print(), along double with quotation marks or none at all;</a:t>
            </a:r>
            <a:endParaRPr lang="en-US" dirty="0">
              <a:latin typeface="Book Antiqua" pitchFamily="18" charset="0"/>
            </a:endParaRPr>
          </a:p>
          <a:p>
            <a:pPr>
              <a:buNone/>
            </a:pPr>
            <a:r>
              <a:rPr lang="en-US" dirty="0" smtClean="0">
                <a:latin typeface="Book Antiqua" pitchFamily="18" charset="0"/>
              </a:rPr>
              <a:t>	echo “Hello $</a:t>
            </a:r>
            <a:r>
              <a:rPr lang="en-US" dirty="0" err="1" smtClean="0">
                <a:latin typeface="Book Antiqua" pitchFamily="18" charset="0"/>
              </a:rPr>
              <a:t>first_name</a:t>
            </a:r>
            <a:r>
              <a:rPr lang="en-US" dirty="0" smtClean="0">
                <a:latin typeface="Book Antiqua" pitchFamily="18" charset="0"/>
              </a:rPr>
              <a:t>”;</a:t>
            </a:r>
          </a:p>
          <a:p>
            <a:pPr>
              <a:buNone/>
            </a:pPr>
            <a:r>
              <a:rPr lang="en-US" dirty="0">
                <a:latin typeface="Book Antiqua" pitchFamily="18" charset="0"/>
              </a:rPr>
              <a:t>	</a:t>
            </a:r>
            <a:r>
              <a:rPr lang="en-US" dirty="0" smtClean="0">
                <a:latin typeface="Book Antiqua" pitchFamily="18" charset="0"/>
              </a:rPr>
              <a:t>echo $</a:t>
            </a:r>
            <a:r>
              <a:rPr lang="en-US" dirty="0" err="1" smtClean="0">
                <a:latin typeface="Book Antiqua" pitchFamily="18" charset="0"/>
              </a:rPr>
              <a:t>first_name</a:t>
            </a:r>
            <a:r>
              <a:rPr lang="en-US" dirty="0" smtClean="0">
                <a:latin typeface="Book Antiqua" pitchFamily="18" charset="0"/>
              </a:rPr>
              <a:t>;</a:t>
            </a:r>
          </a:p>
          <a:p>
            <a:pPr>
              <a:buNone/>
            </a:pPr>
            <a:endParaRPr lang="en-US" dirty="0" smtClean="0">
              <a:latin typeface="Book Antiqua"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a:xfrm>
            <a:off x="457200" y="1600200"/>
            <a:ext cx="8229600" cy="4757758"/>
          </a:xfrm>
        </p:spPr>
        <p:txBody>
          <a:bodyPr/>
          <a:lstStyle/>
          <a:p>
            <a:pPr>
              <a:buFont typeface="Wingdings" pitchFamily="2" charset="2"/>
              <a:buChar char="q"/>
            </a:pPr>
            <a:r>
              <a:rPr lang="en-US" dirty="0" smtClean="0">
                <a:latin typeface="Book Antiqua" pitchFamily="18" charset="0"/>
              </a:rPr>
              <a:t> 	Concatenating strings</a:t>
            </a:r>
          </a:p>
          <a:p>
            <a:pPr>
              <a:buNone/>
            </a:pPr>
            <a:r>
              <a:rPr lang="en-US" dirty="0">
                <a:latin typeface="Book Antiqua" pitchFamily="18" charset="0"/>
              </a:rPr>
              <a:t>	</a:t>
            </a:r>
            <a:r>
              <a:rPr lang="en-US" dirty="0" smtClean="0">
                <a:latin typeface="Book Antiqua" pitchFamily="18" charset="0"/>
              </a:rPr>
              <a:t>	-To combine string variables into one variable.</a:t>
            </a:r>
          </a:p>
          <a:p>
            <a:pPr>
              <a:buNone/>
            </a:pPr>
            <a:r>
              <a:rPr lang="en-US" dirty="0">
                <a:latin typeface="Book Antiqua" pitchFamily="18" charset="0"/>
              </a:rPr>
              <a:t>	</a:t>
            </a:r>
            <a:r>
              <a:rPr lang="en-US" dirty="0" smtClean="0">
                <a:latin typeface="Book Antiqua" pitchFamily="18" charset="0"/>
              </a:rPr>
              <a:t>	-It is performed using dot (.)</a:t>
            </a:r>
          </a:p>
          <a:p>
            <a:pPr>
              <a:buNone/>
            </a:pPr>
            <a:r>
              <a:rPr lang="en-US" dirty="0">
                <a:latin typeface="Book Antiqua" pitchFamily="18" charset="0"/>
              </a:rPr>
              <a:t>	</a:t>
            </a:r>
            <a:r>
              <a:rPr lang="en-US" dirty="0" smtClean="0">
                <a:latin typeface="Book Antiqua" pitchFamily="18" charset="0"/>
              </a:rPr>
              <a:t>	example : </a:t>
            </a:r>
          </a:p>
          <a:p>
            <a:pPr>
              <a:buNone/>
            </a:pPr>
            <a:r>
              <a:rPr lang="en-US" dirty="0">
                <a:latin typeface="Book Antiqua" pitchFamily="18" charset="0"/>
              </a:rPr>
              <a:t>	</a:t>
            </a:r>
            <a:r>
              <a:rPr lang="en-US" dirty="0" smtClean="0">
                <a:latin typeface="Book Antiqua" pitchFamily="18" charset="0"/>
              </a:rPr>
              <a:t>	$</a:t>
            </a:r>
            <a:r>
              <a:rPr lang="en-US" dirty="0" err="1" smtClean="0">
                <a:latin typeface="Book Antiqua" pitchFamily="18" charset="0"/>
              </a:rPr>
              <a:t>first_name</a:t>
            </a:r>
            <a:r>
              <a:rPr lang="en-US" dirty="0" smtClean="0">
                <a:latin typeface="Book Antiqua" pitchFamily="18" charset="0"/>
              </a:rPr>
              <a:t>=‘Joe’;</a:t>
            </a:r>
          </a:p>
          <a:p>
            <a:pPr>
              <a:buNone/>
            </a:pPr>
            <a:r>
              <a:rPr lang="en-US" dirty="0">
                <a:latin typeface="Book Antiqua" pitchFamily="18" charset="0"/>
              </a:rPr>
              <a:t>	</a:t>
            </a:r>
            <a:r>
              <a:rPr lang="en-US" dirty="0" smtClean="0">
                <a:latin typeface="Book Antiqua" pitchFamily="18" charset="0"/>
              </a:rPr>
              <a:t>	$</a:t>
            </a:r>
            <a:r>
              <a:rPr lang="en-US" dirty="0" err="1" smtClean="0">
                <a:latin typeface="Book Antiqua" pitchFamily="18" charset="0"/>
              </a:rPr>
              <a:t>last_name</a:t>
            </a:r>
            <a:r>
              <a:rPr lang="en-US" dirty="0" smtClean="0">
                <a:latin typeface="Book Antiqua" pitchFamily="18" charset="0"/>
              </a:rPr>
              <a:t>=‘Burnet’;</a:t>
            </a:r>
          </a:p>
          <a:p>
            <a:pPr>
              <a:buNone/>
            </a:pPr>
            <a:r>
              <a:rPr lang="en-US" dirty="0">
                <a:latin typeface="Book Antiqua" pitchFamily="18" charset="0"/>
              </a:rPr>
              <a:t>	</a:t>
            </a:r>
            <a:r>
              <a:rPr lang="en-US" dirty="0" smtClean="0">
                <a:latin typeface="Book Antiqua" pitchFamily="18" charset="0"/>
              </a:rPr>
              <a:t>	$name=$</a:t>
            </a:r>
            <a:r>
              <a:rPr lang="en-US" dirty="0" err="1" smtClean="0">
                <a:latin typeface="Book Antiqua" pitchFamily="18" charset="0"/>
              </a:rPr>
              <a:t>first_name.$last_name</a:t>
            </a:r>
            <a:r>
              <a:rPr lang="en-US" dirty="0" smtClean="0">
                <a:latin typeface="Book Antiqua" pitchFamily="18" charset="0"/>
              </a:rPr>
              <a:t>;</a:t>
            </a:r>
          </a:p>
          <a:p>
            <a:pPr>
              <a:buNone/>
            </a:pPr>
            <a:endParaRPr lang="en-US" dirty="0">
              <a:latin typeface="Book Antiqua" pitchFamily="18" charset="0"/>
            </a:endParaRPr>
          </a:p>
          <a:p>
            <a:pPr>
              <a:buNone/>
            </a:pPr>
            <a:endParaRPr lang="en-MY" dirty="0">
              <a:latin typeface="Book Antiqua"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latin typeface="Book Antiqua" pitchFamily="18" charset="0"/>
              </a:rPr>
              <a:t> 	The $name variable now has the value </a:t>
            </a:r>
            <a:r>
              <a:rPr lang="en-US" dirty="0" err="1" smtClean="0">
                <a:latin typeface="Book Antiqua" pitchFamily="18" charset="0"/>
              </a:rPr>
              <a:t>JoeBurnet</a:t>
            </a:r>
            <a:r>
              <a:rPr lang="en-US" dirty="0" smtClean="0">
                <a:latin typeface="Book Antiqua" pitchFamily="18" charset="0"/>
              </a:rPr>
              <a:t>.</a:t>
            </a:r>
          </a:p>
          <a:p>
            <a:pPr>
              <a:buFont typeface="Wingdings" pitchFamily="2" charset="2"/>
              <a:buChar char="q"/>
            </a:pPr>
            <a:r>
              <a:rPr lang="en-US" dirty="0">
                <a:latin typeface="Book Antiqua" pitchFamily="18" charset="0"/>
              </a:rPr>
              <a:t> </a:t>
            </a:r>
            <a:r>
              <a:rPr lang="en-US" dirty="0" smtClean="0">
                <a:latin typeface="Book Antiqua" pitchFamily="18" charset="0"/>
              </a:rPr>
              <a:t>	To added space :</a:t>
            </a:r>
          </a:p>
          <a:p>
            <a:pPr>
              <a:buNone/>
            </a:pPr>
            <a:r>
              <a:rPr lang="en-US" dirty="0">
                <a:latin typeface="Book Antiqua" pitchFamily="18" charset="0"/>
              </a:rPr>
              <a:t>	</a:t>
            </a:r>
            <a:r>
              <a:rPr lang="en-US" dirty="0" smtClean="0">
                <a:latin typeface="Book Antiqua" pitchFamily="18" charset="0"/>
              </a:rPr>
              <a:t>	$name=$</a:t>
            </a:r>
            <a:r>
              <a:rPr lang="en-US" dirty="0" err="1" smtClean="0">
                <a:latin typeface="Book Antiqua" pitchFamily="18" charset="0"/>
              </a:rPr>
              <a:t>first_name</a:t>
            </a:r>
            <a:r>
              <a:rPr lang="en-US" dirty="0" smtClean="0">
                <a:latin typeface="Book Antiqua" pitchFamily="18" charset="0"/>
              </a:rPr>
              <a:t>.’ ‘.$</a:t>
            </a:r>
            <a:r>
              <a:rPr lang="en-US" dirty="0" err="1" smtClean="0">
                <a:latin typeface="Book Antiqua" pitchFamily="18" charset="0"/>
              </a:rPr>
              <a:t>last_name</a:t>
            </a:r>
            <a:r>
              <a:rPr lang="en-US" dirty="0" smtClean="0">
                <a:latin typeface="Book Antiqua" pitchFamily="18" charset="0"/>
              </a:rPr>
              <a:t>;</a:t>
            </a:r>
          </a:p>
          <a:p>
            <a:pPr>
              <a:buNone/>
            </a:pPr>
            <a:r>
              <a:rPr lang="en-US" dirty="0">
                <a:latin typeface="Book Antiqua" pitchFamily="18" charset="0"/>
              </a:rPr>
              <a:t>	</a:t>
            </a:r>
            <a:r>
              <a:rPr lang="en-US" dirty="0" smtClean="0">
                <a:latin typeface="Book Antiqua" pitchFamily="18" charset="0"/>
              </a:rPr>
              <a:t>	The $name variable now has the value Joe Burnet. </a:t>
            </a:r>
          </a:p>
          <a:p>
            <a:pPr>
              <a:buNone/>
            </a:pPr>
            <a:r>
              <a:rPr lang="en-US" dirty="0">
                <a:latin typeface="Book Antiqua" pitchFamily="18" charset="0"/>
              </a:rPr>
              <a:t>	</a:t>
            </a:r>
            <a:r>
              <a:rPr lang="en-US" dirty="0" smtClean="0">
                <a:latin typeface="Book Antiqua" pitchFamily="18" charset="0"/>
              </a:rPr>
              <a:t>	</a:t>
            </a:r>
          </a:p>
          <a:p>
            <a:pPr>
              <a:buNone/>
            </a:pPr>
            <a:r>
              <a:rPr lang="en-US" dirty="0">
                <a:latin typeface="Book Antiqua" pitchFamily="18" charset="0"/>
              </a:rPr>
              <a:t>	</a:t>
            </a:r>
            <a:endParaRPr lang="en-MY" dirty="0">
              <a:latin typeface="Book Antiqua"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a:latin typeface="Book Antiqua" pitchFamily="18" charset="0"/>
              </a:rPr>
              <a:t> </a:t>
            </a:r>
            <a:r>
              <a:rPr lang="en-US" dirty="0" smtClean="0">
                <a:latin typeface="Book Antiqua" pitchFamily="18" charset="0"/>
              </a:rPr>
              <a:t>	String-specific function</a:t>
            </a:r>
          </a:p>
          <a:p>
            <a:pPr lvl="2">
              <a:buFont typeface="Wingdings" pitchFamily="2" charset="2"/>
              <a:buChar char="§"/>
            </a:pPr>
            <a:r>
              <a:rPr lang="en-US" dirty="0" err="1">
                <a:latin typeface="Book Antiqua" pitchFamily="18" charset="0"/>
              </a:rPr>
              <a:t>s</a:t>
            </a:r>
            <a:r>
              <a:rPr lang="en-US" dirty="0" err="1" smtClean="0">
                <a:latin typeface="Book Antiqua" pitchFamily="18" charset="0"/>
              </a:rPr>
              <a:t>trlen</a:t>
            </a:r>
            <a:r>
              <a:rPr lang="en-US" dirty="0" smtClean="0">
                <a:latin typeface="Book Antiqua" pitchFamily="18" charset="0"/>
              </a:rPr>
              <a:t>() – how many characters contained in a 	        string</a:t>
            </a:r>
          </a:p>
          <a:p>
            <a:pPr lvl="2">
              <a:buFont typeface="Wingdings" pitchFamily="2" charset="2"/>
              <a:buChar char="§"/>
            </a:pPr>
            <a:r>
              <a:rPr lang="en-US" dirty="0" err="1">
                <a:latin typeface="Book Antiqua" pitchFamily="18" charset="0"/>
              </a:rPr>
              <a:t>s</a:t>
            </a:r>
            <a:r>
              <a:rPr lang="en-US" dirty="0" err="1" smtClean="0">
                <a:latin typeface="Book Antiqua" pitchFamily="18" charset="0"/>
              </a:rPr>
              <a:t>trtolower</a:t>
            </a:r>
            <a:r>
              <a:rPr lang="en-US" dirty="0" smtClean="0">
                <a:latin typeface="Book Antiqua" pitchFamily="18" charset="0"/>
              </a:rPr>
              <a:t>()</a:t>
            </a:r>
            <a:r>
              <a:rPr lang="en-US" dirty="0">
                <a:latin typeface="Book Antiqua" pitchFamily="18" charset="0"/>
              </a:rPr>
              <a:t>	</a:t>
            </a:r>
            <a:r>
              <a:rPr lang="en-US" dirty="0" smtClean="0">
                <a:latin typeface="Book Antiqua" pitchFamily="18" charset="0"/>
              </a:rPr>
              <a:t> - to convert the case of strings which 		  make it entirely lowercase </a:t>
            </a:r>
          </a:p>
          <a:p>
            <a:pPr lvl="2">
              <a:buFont typeface="Wingdings" pitchFamily="2" charset="2"/>
              <a:buChar char="§"/>
            </a:pPr>
            <a:r>
              <a:rPr lang="en-US" dirty="0" err="1">
                <a:latin typeface="Book Antiqua" pitchFamily="18" charset="0"/>
              </a:rPr>
              <a:t>s</a:t>
            </a:r>
            <a:r>
              <a:rPr lang="en-US" dirty="0" err="1" smtClean="0">
                <a:latin typeface="Book Antiqua" pitchFamily="18" charset="0"/>
              </a:rPr>
              <a:t>trtoupper</a:t>
            </a:r>
            <a:r>
              <a:rPr lang="en-US" dirty="0" smtClean="0">
                <a:latin typeface="Book Antiqua" pitchFamily="18" charset="0"/>
              </a:rPr>
              <a:t>() - to convert the case of strings which 		  make it entirely uppercase </a:t>
            </a:r>
          </a:p>
          <a:p>
            <a:pPr lvl="2">
              <a:buFont typeface="Wingdings" pitchFamily="2" charset="2"/>
              <a:buChar char="§"/>
            </a:pPr>
            <a:r>
              <a:rPr lang="en-US" dirty="0" err="1" smtClean="0">
                <a:latin typeface="Book Antiqua" pitchFamily="18" charset="0"/>
              </a:rPr>
              <a:t>ucfirst</a:t>
            </a:r>
            <a:r>
              <a:rPr lang="en-US" dirty="0" smtClean="0">
                <a:latin typeface="Book Antiqua" pitchFamily="18" charset="0"/>
              </a:rPr>
              <a:t>() – capitalizes the first character	</a:t>
            </a:r>
          </a:p>
          <a:p>
            <a:pPr lvl="2">
              <a:buFont typeface="Wingdings" pitchFamily="2" charset="2"/>
              <a:buChar char="§"/>
            </a:pPr>
            <a:r>
              <a:rPr lang="en-US" dirty="0" err="1">
                <a:latin typeface="Book Antiqua" pitchFamily="18" charset="0"/>
              </a:rPr>
              <a:t>u</a:t>
            </a:r>
            <a:r>
              <a:rPr lang="en-US" dirty="0" err="1" smtClean="0">
                <a:latin typeface="Book Antiqua" pitchFamily="18" charset="0"/>
              </a:rPr>
              <a:t>cwords</a:t>
            </a:r>
            <a:r>
              <a:rPr lang="en-US" dirty="0" smtClean="0">
                <a:latin typeface="Book Antiqua" pitchFamily="18" charset="0"/>
              </a:rPr>
              <a:t>() - capitalizes the first character of every 		word	</a:t>
            </a:r>
            <a:endParaRPr lang="en-MY" dirty="0">
              <a:latin typeface="Book Antiqua"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Example when using </a:t>
            </a:r>
            <a:r>
              <a:rPr lang="en-US" dirty="0" err="1" smtClean="0">
                <a:latin typeface="Book Antiqua" pitchFamily="18" charset="0"/>
              </a:rPr>
              <a:t>strlen</a:t>
            </a:r>
            <a:r>
              <a:rPr lang="en-US" dirty="0" smtClean="0">
                <a:latin typeface="Book Antiqua" pitchFamily="18" charset="0"/>
              </a:rPr>
              <a:t>() function:</a:t>
            </a:r>
          </a:p>
          <a:p>
            <a:pPr>
              <a:buNone/>
            </a:pPr>
            <a:r>
              <a:rPr lang="en-US" dirty="0" smtClean="0">
                <a:latin typeface="Book Antiqua" pitchFamily="18" charset="0"/>
              </a:rPr>
              <a:t>		1.	$name=‘Joe’;</a:t>
            </a:r>
          </a:p>
          <a:p>
            <a:pPr>
              <a:buNone/>
            </a:pPr>
            <a:r>
              <a:rPr lang="en-US" dirty="0" smtClean="0">
                <a:latin typeface="Book Antiqua" pitchFamily="18" charset="0"/>
              </a:rPr>
              <a:t>			$num=</a:t>
            </a:r>
            <a:r>
              <a:rPr lang="en-US" dirty="0" err="1" smtClean="0">
                <a:latin typeface="Book Antiqua" pitchFamily="18" charset="0"/>
              </a:rPr>
              <a:t>strlen</a:t>
            </a:r>
            <a:r>
              <a:rPr lang="en-US" dirty="0" smtClean="0">
                <a:latin typeface="Book Antiqua" pitchFamily="18" charset="0"/>
              </a:rPr>
              <a:t>($name);</a:t>
            </a:r>
          </a:p>
          <a:p>
            <a:pPr>
              <a:buNone/>
            </a:pPr>
            <a:r>
              <a:rPr lang="en-US" dirty="0" smtClean="0">
                <a:latin typeface="Book Antiqua" pitchFamily="18" charset="0"/>
              </a:rPr>
              <a:t>			echo $num;</a:t>
            </a:r>
          </a:p>
          <a:p>
            <a:pPr>
              <a:buNone/>
            </a:pPr>
            <a:r>
              <a:rPr lang="en-US" dirty="0">
                <a:latin typeface="Book Antiqua" pitchFamily="18" charset="0"/>
              </a:rPr>
              <a:t>	</a:t>
            </a:r>
            <a:r>
              <a:rPr lang="en-US" dirty="0" smtClean="0">
                <a:latin typeface="Book Antiqua" pitchFamily="18" charset="0"/>
              </a:rPr>
              <a:t>		Output </a:t>
            </a:r>
          </a:p>
          <a:p>
            <a:pPr>
              <a:buNone/>
            </a:pPr>
            <a:r>
              <a:rPr lang="en-US" dirty="0">
                <a:latin typeface="Book Antiqua" pitchFamily="18" charset="0"/>
              </a:rPr>
              <a:t>	</a:t>
            </a:r>
            <a:r>
              <a:rPr lang="en-US" dirty="0" smtClean="0">
                <a:latin typeface="Book Antiqua" pitchFamily="18" charset="0"/>
              </a:rPr>
              <a:t>		3</a:t>
            </a:r>
          </a:p>
          <a:p>
            <a:pPr>
              <a:buNone/>
            </a:pPr>
            <a:r>
              <a:rPr lang="en-US" dirty="0">
                <a:latin typeface="Book Antiqua" pitchFamily="18" charset="0"/>
              </a:rPr>
              <a:t>	</a:t>
            </a:r>
            <a:r>
              <a:rPr lang="en-US" dirty="0" smtClean="0">
                <a:latin typeface="Book Antiqua" pitchFamily="18" charset="0"/>
              </a:rPr>
              <a:t>	</a:t>
            </a:r>
          </a:p>
          <a:p>
            <a:pPr>
              <a:buNone/>
            </a:pPr>
            <a:endParaRPr lang="en-MY" dirty="0">
              <a:latin typeface="Book Antiqua"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2. 	$name=‘Joe Burnet’;</a:t>
            </a:r>
          </a:p>
          <a:p>
            <a:pPr>
              <a:buNone/>
            </a:pPr>
            <a:r>
              <a:rPr lang="en-US" dirty="0" smtClean="0">
                <a:latin typeface="Book Antiqua" pitchFamily="18" charset="0"/>
              </a:rPr>
              <a:t>		$num=</a:t>
            </a:r>
            <a:r>
              <a:rPr lang="en-US" dirty="0" err="1" smtClean="0">
                <a:latin typeface="Book Antiqua" pitchFamily="18" charset="0"/>
              </a:rPr>
              <a:t>strlen</a:t>
            </a:r>
            <a:r>
              <a:rPr lang="en-US" dirty="0" smtClean="0">
                <a:latin typeface="Book Antiqua" pitchFamily="18" charset="0"/>
              </a:rPr>
              <a:t>($name);</a:t>
            </a:r>
          </a:p>
          <a:p>
            <a:pPr>
              <a:buNone/>
            </a:pPr>
            <a:r>
              <a:rPr lang="en-US" dirty="0" smtClean="0">
                <a:latin typeface="Book Antiqua" pitchFamily="18" charset="0"/>
              </a:rPr>
              <a:t>		echo $num;</a:t>
            </a:r>
          </a:p>
          <a:p>
            <a:pPr>
              <a:buNone/>
            </a:pPr>
            <a:r>
              <a:rPr lang="en-US" dirty="0" smtClean="0">
                <a:latin typeface="Book Antiqua" pitchFamily="18" charset="0"/>
              </a:rPr>
              <a:t>		Output </a:t>
            </a:r>
          </a:p>
          <a:p>
            <a:pPr>
              <a:buNone/>
            </a:pPr>
            <a:r>
              <a:rPr lang="en-US" dirty="0" smtClean="0">
                <a:latin typeface="Book Antiqua" pitchFamily="18" charset="0"/>
              </a:rPr>
              <a:t>		10</a:t>
            </a:r>
          </a:p>
          <a:p>
            <a:pPr>
              <a:buNone/>
            </a:pP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latin typeface="Book Antiqua" pitchFamily="18" charset="0"/>
              </a:rPr>
              <a:t> 	 Example when using </a:t>
            </a:r>
            <a:r>
              <a:rPr lang="en-US" dirty="0" err="1" smtClean="0">
                <a:latin typeface="Book Antiqua" pitchFamily="18" charset="0"/>
              </a:rPr>
              <a:t>strtoupper</a:t>
            </a:r>
            <a:r>
              <a:rPr lang="en-US" dirty="0" smtClean="0">
                <a:latin typeface="Book Antiqua" pitchFamily="18" charset="0"/>
              </a:rPr>
              <a:t>() function: </a:t>
            </a:r>
          </a:p>
          <a:p>
            <a:pPr>
              <a:buNone/>
            </a:pPr>
            <a:r>
              <a:rPr lang="en-US" dirty="0">
                <a:latin typeface="Book Antiqua" pitchFamily="18" charset="0"/>
              </a:rPr>
              <a:t>	</a:t>
            </a:r>
            <a:r>
              <a:rPr lang="en-US" dirty="0" smtClean="0">
                <a:latin typeface="Book Antiqua" pitchFamily="18" charset="0"/>
              </a:rPr>
              <a:t>$name=‘</a:t>
            </a:r>
            <a:r>
              <a:rPr lang="en-US" dirty="0" err="1" smtClean="0">
                <a:latin typeface="Book Antiqua" pitchFamily="18" charset="0"/>
              </a:rPr>
              <a:t>joe</a:t>
            </a:r>
            <a:r>
              <a:rPr lang="en-US" dirty="0" smtClean="0">
                <a:latin typeface="Book Antiqua" pitchFamily="18" charset="0"/>
              </a:rPr>
              <a:t>’;</a:t>
            </a:r>
          </a:p>
          <a:p>
            <a:pPr>
              <a:buNone/>
            </a:pPr>
            <a:r>
              <a:rPr lang="en-US" dirty="0">
                <a:latin typeface="Book Antiqua" pitchFamily="18" charset="0"/>
              </a:rPr>
              <a:t>	</a:t>
            </a:r>
            <a:r>
              <a:rPr lang="en-US" dirty="0" smtClean="0">
                <a:latin typeface="Book Antiqua" pitchFamily="18" charset="0"/>
              </a:rPr>
              <a:t>$</a:t>
            </a:r>
            <a:r>
              <a:rPr lang="en-US" dirty="0" err="1" smtClean="0">
                <a:latin typeface="Book Antiqua" pitchFamily="18" charset="0"/>
              </a:rPr>
              <a:t>new_name</a:t>
            </a:r>
            <a:r>
              <a:rPr lang="en-US" dirty="0" smtClean="0">
                <a:latin typeface="Book Antiqua" pitchFamily="18" charset="0"/>
              </a:rPr>
              <a:t>=</a:t>
            </a:r>
            <a:r>
              <a:rPr lang="en-US" dirty="0" err="1" smtClean="0">
                <a:latin typeface="Book Antiqua" pitchFamily="18" charset="0"/>
              </a:rPr>
              <a:t>strtoupper</a:t>
            </a:r>
            <a:r>
              <a:rPr lang="en-US" dirty="0" smtClean="0">
                <a:latin typeface="Book Antiqua" pitchFamily="18" charset="0"/>
              </a:rPr>
              <a:t>($name);</a:t>
            </a:r>
          </a:p>
          <a:p>
            <a:pPr>
              <a:buNone/>
            </a:pPr>
            <a:r>
              <a:rPr lang="en-US" dirty="0">
                <a:latin typeface="Book Antiqua" pitchFamily="18" charset="0"/>
              </a:rPr>
              <a:t>	</a:t>
            </a:r>
            <a:r>
              <a:rPr lang="en-US" dirty="0" smtClean="0">
                <a:latin typeface="Book Antiqua" pitchFamily="18" charset="0"/>
              </a:rPr>
              <a:t>echo $</a:t>
            </a:r>
            <a:r>
              <a:rPr lang="en-US" dirty="0" err="1" smtClean="0">
                <a:latin typeface="Book Antiqua" pitchFamily="18" charset="0"/>
              </a:rPr>
              <a:t>new_name</a:t>
            </a:r>
            <a:r>
              <a:rPr lang="en-US" dirty="0" smtClean="0">
                <a:latin typeface="Book Antiqua" pitchFamily="18" charset="0"/>
              </a:rPr>
              <a:t>;</a:t>
            </a:r>
          </a:p>
          <a:p>
            <a:pPr>
              <a:buNone/>
            </a:pPr>
            <a:r>
              <a:rPr lang="en-US" dirty="0">
                <a:latin typeface="Book Antiqua" pitchFamily="18" charset="0"/>
              </a:rPr>
              <a:t>	</a:t>
            </a:r>
            <a:r>
              <a:rPr lang="en-US" dirty="0" smtClean="0">
                <a:latin typeface="Book Antiqua" pitchFamily="18" charset="0"/>
              </a:rPr>
              <a:t>Output</a:t>
            </a:r>
          </a:p>
          <a:p>
            <a:pPr>
              <a:buNone/>
            </a:pPr>
            <a:r>
              <a:rPr lang="en-US" dirty="0">
                <a:latin typeface="Book Antiqua" pitchFamily="18" charset="0"/>
              </a:rPr>
              <a:t>	</a:t>
            </a:r>
            <a:r>
              <a:rPr lang="en-US" dirty="0" smtClean="0">
                <a:latin typeface="Book Antiqua" pitchFamily="18" charset="0"/>
              </a:rPr>
              <a:t>JOE</a:t>
            </a:r>
          </a:p>
          <a:p>
            <a:pPr>
              <a:buNone/>
            </a:pP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Example when using </a:t>
            </a:r>
            <a:r>
              <a:rPr lang="en-US" dirty="0" err="1" smtClean="0">
                <a:latin typeface="Book Antiqua" pitchFamily="18" charset="0"/>
              </a:rPr>
              <a:t>strtolower</a:t>
            </a:r>
            <a:r>
              <a:rPr lang="en-US" dirty="0" smtClean="0">
                <a:latin typeface="Book Antiqua" pitchFamily="18" charset="0"/>
              </a:rPr>
              <a:t>() function:</a:t>
            </a:r>
          </a:p>
          <a:p>
            <a:pPr>
              <a:buNone/>
            </a:pPr>
            <a:r>
              <a:rPr lang="en-US" dirty="0">
                <a:latin typeface="Book Antiqua" pitchFamily="18" charset="0"/>
              </a:rPr>
              <a:t>	</a:t>
            </a:r>
            <a:r>
              <a:rPr lang="en-US" dirty="0" smtClean="0">
                <a:latin typeface="Book Antiqua" pitchFamily="18" charset="0"/>
              </a:rPr>
              <a:t> $name=‘JOE’;</a:t>
            </a:r>
          </a:p>
          <a:p>
            <a:pPr>
              <a:buNone/>
            </a:pPr>
            <a:r>
              <a:rPr lang="en-US" dirty="0" smtClean="0">
                <a:latin typeface="Book Antiqua" pitchFamily="18" charset="0"/>
              </a:rPr>
              <a:t>	$</a:t>
            </a:r>
            <a:r>
              <a:rPr lang="en-US" dirty="0" err="1" smtClean="0">
                <a:latin typeface="Book Antiqua" pitchFamily="18" charset="0"/>
              </a:rPr>
              <a:t>new_name</a:t>
            </a:r>
            <a:r>
              <a:rPr lang="en-US" dirty="0" smtClean="0">
                <a:latin typeface="Book Antiqua" pitchFamily="18" charset="0"/>
              </a:rPr>
              <a:t>=</a:t>
            </a:r>
            <a:r>
              <a:rPr lang="en-US" dirty="0" err="1" smtClean="0">
                <a:latin typeface="Book Antiqua" pitchFamily="18" charset="0"/>
              </a:rPr>
              <a:t>strtolower</a:t>
            </a:r>
            <a:r>
              <a:rPr lang="en-US" dirty="0" smtClean="0">
                <a:latin typeface="Book Antiqua" pitchFamily="18" charset="0"/>
              </a:rPr>
              <a:t>($name);</a:t>
            </a:r>
          </a:p>
          <a:p>
            <a:pPr>
              <a:buNone/>
            </a:pPr>
            <a:r>
              <a:rPr lang="en-US" dirty="0" smtClean="0">
                <a:latin typeface="Book Antiqua" pitchFamily="18" charset="0"/>
              </a:rPr>
              <a:t>	echo $</a:t>
            </a:r>
            <a:r>
              <a:rPr lang="en-US" dirty="0" err="1" smtClean="0">
                <a:latin typeface="Book Antiqua" pitchFamily="18" charset="0"/>
              </a:rPr>
              <a:t>new_name</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a:t>
            </a:r>
            <a:r>
              <a:rPr lang="en-US" dirty="0" err="1" smtClean="0">
                <a:latin typeface="Book Antiqua" pitchFamily="18" charset="0"/>
              </a:rPr>
              <a:t>joe</a:t>
            </a:r>
            <a:endParaRPr lang="en-MY"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Example when using </a:t>
            </a:r>
            <a:r>
              <a:rPr lang="en-US" dirty="0" err="1" smtClean="0">
                <a:latin typeface="Book Antiqua" pitchFamily="18" charset="0"/>
              </a:rPr>
              <a:t>ucfirst</a:t>
            </a:r>
            <a:r>
              <a:rPr lang="en-US" dirty="0" smtClean="0">
                <a:latin typeface="Book Antiqua" pitchFamily="18" charset="0"/>
              </a:rPr>
              <a:t>() function:</a:t>
            </a:r>
          </a:p>
          <a:p>
            <a:pPr>
              <a:buNone/>
            </a:pPr>
            <a:r>
              <a:rPr lang="en-US" dirty="0">
                <a:latin typeface="Book Antiqua" pitchFamily="18" charset="0"/>
              </a:rPr>
              <a:t>	</a:t>
            </a:r>
            <a:r>
              <a:rPr lang="en-US" dirty="0" smtClean="0">
                <a:latin typeface="Book Antiqua" pitchFamily="18" charset="0"/>
              </a:rPr>
              <a:t>	 $name=‘</a:t>
            </a:r>
            <a:r>
              <a:rPr lang="en-US" dirty="0" err="1" smtClean="0">
                <a:latin typeface="Book Antiqua" pitchFamily="18" charset="0"/>
              </a:rPr>
              <a:t>joe</a:t>
            </a:r>
            <a:r>
              <a:rPr lang="en-US" dirty="0" smtClean="0">
                <a:latin typeface="Book Antiqua" pitchFamily="18" charset="0"/>
              </a:rPr>
              <a:t>’;</a:t>
            </a:r>
          </a:p>
          <a:p>
            <a:pPr>
              <a:buNone/>
            </a:pPr>
            <a:r>
              <a:rPr lang="en-US" dirty="0" smtClean="0">
                <a:latin typeface="Book Antiqua" pitchFamily="18" charset="0"/>
              </a:rPr>
              <a:t>		$</a:t>
            </a:r>
            <a:r>
              <a:rPr lang="en-US" dirty="0" err="1" smtClean="0">
                <a:latin typeface="Book Antiqua" pitchFamily="18" charset="0"/>
              </a:rPr>
              <a:t>new_name</a:t>
            </a:r>
            <a:r>
              <a:rPr lang="en-US" dirty="0" smtClean="0">
                <a:latin typeface="Book Antiqua" pitchFamily="18" charset="0"/>
              </a:rPr>
              <a:t>= </a:t>
            </a:r>
            <a:r>
              <a:rPr lang="en-US" dirty="0" err="1" smtClean="0">
                <a:latin typeface="Book Antiqua" pitchFamily="18" charset="0"/>
              </a:rPr>
              <a:t>ucfirst</a:t>
            </a:r>
            <a:r>
              <a:rPr lang="en-US" dirty="0" smtClean="0">
                <a:latin typeface="Book Antiqua" pitchFamily="18" charset="0"/>
              </a:rPr>
              <a:t>($name);</a:t>
            </a:r>
          </a:p>
          <a:p>
            <a:pPr>
              <a:buNone/>
            </a:pPr>
            <a:r>
              <a:rPr lang="en-US" dirty="0" smtClean="0">
                <a:latin typeface="Book Antiqua" pitchFamily="18" charset="0"/>
              </a:rPr>
              <a:t>		echo $</a:t>
            </a:r>
            <a:r>
              <a:rPr lang="en-US" dirty="0" err="1" smtClean="0">
                <a:latin typeface="Book Antiqua" pitchFamily="18" charset="0"/>
              </a:rPr>
              <a:t>new_name</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Joe</a:t>
            </a:r>
            <a:endParaRPr lang="en-MY" dirty="0" smtClean="0"/>
          </a:p>
          <a:p>
            <a:pPr>
              <a:buNone/>
            </a:pPr>
            <a:endParaRPr lang="en-MY" dirty="0">
              <a:latin typeface="Book Antiqua"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4"/>
            </a:pPr>
            <a:r>
              <a:rPr lang="en-US" dirty="0" smtClean="0">
                <a:latin typeface="Book Antiqua" pitchFamily="18" charset="0"/>
              </a:rPr>
              <a:t>About Strings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Example when using </a:t>
            </a:r>
            <a:r>
              <a:rPr lang="en-US" dirty="0" err="1" smtClean="0">
                <a:latin typeface="Book Antiqua" pitchFamily="18" charset="0"/>
              </a:rPr>
              <a:t>ucwords</a:t>
            </a:r>
            <a:r>
              <a:rPr lang="en-US" dirty="0" smtClean="0">
                <a:latin typeface="Book Antiqua" pitchFamily="18" charset="0"/>
              </a:rPr>
              <a:t>() function:</a:t>
            </a:r>
          </a:p>
          <a:p>
            <a:pPr>
              <a:buNone/>
            </a:pPr>
            <a:r>
              <a:rPr lang="en-US" dirty="0" smtClean="0">
                <a:latin typeface="Book Antiqua" pitchFamily="18" charset="0"/>
              </a:rPr>
              <a:t>		 $name=‘</a:t>
            </a:r>
            <a:r>
              <a:rPr lang="en-US" dirty="0" err="1" smtClean="0">
                <a:latin typeface="Book Antiqua" pitchFamily="18" charset="0"/>
              </a:rPr>
              <a:t>joe</a:t>
            </a:r>
            <a:r>
              <a:rPr lang="en-US" dirty="0" smtClean="0">
                <a:latin typeface="Book Antiqua" pitchFamily="18" charset="0"/>
              </a:rPr>
              <a:t> burnet’;</a:t>
            </a:r>
          </a:p>
          <a:p>
            <a:pPr>
              <a:buNone/>
            </a:pPr>
            <a:r>
              <a:rPr lang="en-US" dirty="0" smtClean="0">
                <a:latin typeface="Book Antiqua" pitchFamily="18" charset="0"/>
              </a:rPr>
              <a:t>		$</a:t>
            </a:r>
            <a:r>
              <a:rPr lang="en-US" dirty="0" err="1" smtClean="0">
                <a:latin typeface="Book Antiqua" pitchFamily="18" charset="0"/>
              </a:rPr>
              <a:t>new_name</a:t>
            </a:r>
            <a:r>
              <a:rPr lang="en-US" dirty="0" smtClean="0">
                <a:latin typeface="Book Antiqua" pitchFamily="18" charset="0"/>
              </a:rPr>
              <a:t>= </a:t>
            </a:r>
            <a:r>
              <a:rPr lang="en-US" dirty="0" err="1" smtClean="0">
                <a:latin typeface="Book Antiqua" pitchFamily="18" charset="0"/>
              </a:rPr>
              <a:t>ucwords</a:t>
            </a:r>
            <a:r>
              <a:rPr lang="en-US" dirty="0" smtClean="0">
                <a:latin typeface="Book Antiqua" pitchFamily="18" charset="0"/>
              </a:rPr>
              <a:t>($name);</a:t>
            </a:r>
          </a:p>
          <a:p>
            <a:pPr>
              <a:buNone/>
            </a:pPr>
            <a:r>
              <a:rPr lang="en-US" dirty="0" smtClean="0">
                <a:latin typeface="Book Antiqua" pitchFamily="18" charset="0"/>
              </a:rPr>
              <a:t>		echo $</a:t>
            </a:r>
            <a:r>
              <a:rPr lang="en-US" dirty="0" err="1" smtClean="0">
                <a:latin typeface="Book Antiqua" pitchFamily="18" charset="0"/>
              </a:rPr>
              <a:t>new_name</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Joe Burnet</a:t>
            </a:r>
            <a:endParaRPr lang="en-MY"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FUNDAMENTAL OF PHP</a:t>
            </a:r>
            <a:endParaRPr lang="en-MY" dirty="0"/>
          </a:p>
        </p:txBody>
      </p:sp>
      <p:sp>
        <p:nvSpPr>
          <p:cNvPr id="4" name="Content Placeholder 2"/>
          <p:cNvSpPr>
            <a:spLocks noGrp="1"/>
          </p:cNvSpPr>
          <p:nvPr>
            <p:ph idx="1"/>
          </p:nvPr>
        </p:nvSpPr>
        <p:spPr/>
        <p:txBody>
          <a:bodyPr/>
          <a:lstStyle/>
          <a:p>
            <a:pPr marL="571500" indent="-571500">
              <a:buFont typeface="+mj-lt"/>
              <a:buAutoNum type="romanLcPeriod"/>
            </a:pPr>
            <a:r>
              <a:rPr lang="en-US" dirty="0" smtClean="0">
                <a:latin typeface="Book Antiqua" pitchFamily="18" charset="0"/>
              </a:rPr>
              <a:t>Basic syntax in PHP</a:t>
            </a:r>
          </a:p>
          <a:p>
            <a:pPr marL="571500" indent="-571500">
              <a:buFont typeface="+mj-lt"/>
              <a:buAutoNum type="romanLcPeriod"/>
            </a:pPr>
            <a:r>
              <a:rPr lang="en-US" dirty="0" smtClean="0">
                <a:latin typeface="Book Antiqua" pitchFamily="18" charset="0"/>
              </a:rPr>
              <a:t>Comments</a:t>
            </a:r>
          </a:p>
          <a:p>
            <a:pPr marL="571500" indent="-571500">
              <a:buFont typeface="+mj-lt"/>
              <a:buAutoNum type="romanLcPeriod"/>
            </a:pPr>
            <a:r>
              <a:rPr lang="en-US" dirty="0" smtClean="0">
                <a:latin typeface="Book Antiqua" pitchFamily="18" charset="0"/>
              </a:rPr>
              <a:t>Variables in PHP</a:t>
            </a:r>
          </a:p>
          <a:p>
            <a:pPr marL="571500" indent="-571500">
              <a:buFont typeface="+mj-lt"/>
              <a:buAutoNum type="romanLcPeriod"/>
            </a:pPr>
            <a:r>
              <a:rPr lang="en-US" dirty="0" smtClean="0">
                <a:latin typeface="Book Antiqua" pitchFamily="18" charset="0"/>
              </a:rPr>
              <a:t>About Strings</a:t>
            </a:r>
          </a:p>
          <a:p>
            <a:pPr marL="571500" indent="-571500">
              <a:buFont typeface="+mj-lt"/>
              <a:buAutoNum type="romanLcPeriod"/>
            </a:pPr>
            <a:r>
              <a:rPr lang="en-US" dirty="0" smtClean="0">
                <a:latin typeface="Book Antiqua" pitchFamily="18" charset="0"/>
              </a:rPr>
              <a:t>About Numbers</a:t>
            </a:r>
          </a:p>
          <a:p>
            <a:pPr marL="571500" indent="-571500">
              <a:buFont typeface="+mj-lt"/>
              <a:buAutoNum type="romanLcPeriod"/>
            </a:pPr>
            <a:r>
              <a:rPr lang="en-US" dirty="0" smtClean="0">
                <a:latin typeface="Book Antiqua" pitchFamily="18" charset="0"/>
              </a:rPr>
              <a:t>About Constants</a:t>
            </a:r>
          </a:p>
          <a:p>
            <a:pPr marL="571500" indent="-571500">
              <a:buFont typeface="+mj-lt"/>
              <a:buAutoNum type="romanLcPeriod"/>
            </a:pPr>
            <a:r>
              <a:rPr lang="en-US" dirty="0" smtClean="0">
                <a:latin typeface="Book Antiqua" pitchFamily="18" charset="0"/>
              </a:rPr>
              <a:t> Single vs. Double </a:t>
            </a:r>
            <a:r>
              <a:rPr lang="en-US" dirty="0">
                <a:latin typeface="Book Antiqua" pitchFamily="18" charset="0"/>
              </a:rPr>
              <a:t>Q</a:t>
            </a:r>
            <a:r>
              <a:rPr lang="en-US" dirty="0" smtClean="0">
                <a:latin typeface="Book Antiqua" pitchFamily="18" charset="0"/>
              </a:rPr>
              <a:t>uotation Marks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5"/>
            </a:pPr>
            <a:r>
              <a:rPr lang="en-US" dirty="0" smtClean="0">
                <a:latin typeface="Book Antiqua" pitchFamily="18" charset="0"/>
              </a:rPr>
              <a:t>About Number</a:t>
            </a:r>
            <a:endParaRPr lang="en-MY" dirty="0">
              <a:latin typeface="Book Antiqua" pitchFamily="18" charset="0"/>
            </a:endParaRPr>
          </a:p>
        </p:txBody>
      </p:sp>
      <p:sp>
        <p:nvSpPr>
          <p:cNvPr id="3" name="Content Placeholder 2"/>
          <p:cNvSpPr>
            <a:spLocks noGrp="1"/>
          </p:cNvSpPr>
          <p:nvPr>
            <p:ph idx="1"/>
          </p:nvPr>
        </p:nvSpPr>
        <p:spPr>
          <a:xfrm>
            <a:off x="457200" y="1600200"/>
            <a:ext cx="8229600" cy="4900634"/>
          </a:xfrm>
        </p:spPr>
        <p:txBody>
          <a:bodyPr>
            <a:normAutofit/>
          </a:bodyPr>
          <a:lstStyle/>
          <a:p>
            <a:pPr>
              <a:buFont typeface="Wingdings" pitchFamily="2" charset="2"/>
              <a:buChar char="q"/>
            </a:pPr>
            <a:r>
              <a:rPr lang="en-US" dirty="0" smtClean="0">
                <a:latin typeface="Book Antiqua" pitchFamily="18" charset="0"/>
              </a:rPr>
              <a:t> 	Functions can be used on numbers are :</a:t>
            </a:r>
          </a:p>
          <a:p>
            <a:pPr lvl="2">
              <a:buFont typeface="Wingdings" pitchFamily="2" charset="2"/>
              <a:buChar char="§"/>
            </a:pPr>
            <a:r>
              <a:rPr lang="en-US" dirty="0">
                <a:latin typeface="Book Antiqua" pitchFamily="18" charset="0"/>
              </a:rPr>
              <a:t>r</a:t>
            </a:r>
            <a:r>
              <a:rPr lang="en-US" dirty="0" smtClean="0">
                <a:latin typeface="Book Antiqua" pitchFamily="18" charset="0"/>
              </a:rPr>
              <a:t>ound()</a:t>
            </a:r>
          </a:p>
          <a:p>
            <a:pPr lvl="2">
              <a:buFont typeface="Wingdings" pitchFamily="2" charset="2"/>
              <a:buChar char="§"/>
            </a:pPr>
            <a:r>
              <a:rPr lang="en-US" dirty="0" err="1">
                <a:latin typeface="Book Antiqua" pitchFamily="18" charset="0"/>
              </a:rPr>
              <a:t>n</a:t>
            </a:r>
            <a:r>
              <a:rPr lang="en-US" dirty="0" err="1" smtClean="0">
                <a:latin typeface="Book Antiqua" pitchFamily="18" charset="0"/>
              </a:rPr>
              <a:t>umber_format</a:t>
            </a:r>
            <a:r>
              <a:rPr lang="en-US" dirty="0" smtClean="0">
                <a:latin typeface="Book Antiqua" pitchFamily="18" charset="0"/>
              </a:rPr>
              <a:t>()</a:t>
            </a:r>
          </a:p>
          <a:p>
            <a:pPr>
              <a:buFont typeface="Wingdings" pitchFamily="2" charset="2"/>
              <a:buChar char="q"/>
            </a:pPr>
            <a:r>
              <a:rPr lang="en-US" dirty="0" smtClean="0">
                <a:latin typeface="Book Antiqua" pitchFamily="18" charset="0"/>
              </a:rPr>
              <a:t> 	Example when using round() function:</a:t>
            </a:r>
          </a:p>
          <a:p>
            <a:pPr>
              <a:buNone/>
            </a:pPr>
            <a:r>
              <a:rPr lang="en-US" dirty="0">
                <a:latin typeface="Book Antiqua" pitchFamily="18" charset="0"/>
              </a:rPr>
              <a:t>	</a:t>
            </a:r>
            <a:r>
              <a:rPr lang="en-US" dirty="0" smtClean="0">
                <a:latin typeface="Book Antiqua" pitchFamily="18" charset="0"/>
              </a:rPr>
              <a:t>	1.	$n=3.14;</a:t>
            </a:r>
          </a:p>
          <a:p>
            <a:pPr>
              <a:buNone/>
            </a:pPr>
            <a:r>
              <a:rPr lang="en-US" dirty="0">
                <a:latin typeface="Book Antiqua" pitchFamily="18" charset="0"/>
              </a:rPr>
              <a:t>	</a:t>
            </a:r>
            <a:r>
              <a:rPr lang="en-US" dirty="0" smtClean="0">
                <a:latin typeface="Book Antiqua" pitchFamily="18" charset="0"/>
              </a:rPr>
              <a:t>		$</a:t>
            </a:r>
            <a:r>
              <a:rPr lang="en-US" dirty="0" err="1" smtClean="0">
                <a:latin typeface="Book Antiqua" pitchFamily="18" charset="0"/>
              </a:rPr>
              <a:t>new_n</a:t>
            </a:r>
            <a:r>
              <a:rPr lang="en-US" dirty="0" smtClean="0">
                <a:latin typeface="Book Antiqua" pitchFamily="18" charset="0"/>
              </a:rPr>
              <a:t>=round($n);	</a:t>
            </a:r>
          </a:p>
          <a:p>
            <a:pPr>
              <a:buNone/>
            </a:pPr>
            <a:r>
              <a:rPr lang="en-US" dirty="0">
                <a:latin typeface="Book Antiqua" pitchFamily="18" charset="0"/>
              </a:rPr>
              <a:t>	</a:t>
            </a:r>
            <a:r>
              <a:rPr lang="en-US" dirty="0" smtClean="0">
                <a:latin typeface="Book Antiqua" pitchFamily="18" charset="0"/>
              </a:rPr>
              <a:t>		echo $</a:t>
            </a:r>
            <a:r>
              <a:rPr lang="en-US" dirty="0" err="1" smtClean="0">
                <a:latin typeface="Book Antiqua" pitchFamily="18" charset="0"/>
              </a:rPr>
              <a:t>new_n</a:t>
            </a:r>
            <a:r>
              <a:rPr lang="en-US" dirty="0" smtClean="0">
                <a:latin typeface="Book Antiqua" pitchFamily="18" charset="0"/>
              </a:rPr>
              <a:t>;</a:t>
            </a:r>
          </a:p>
          <a:p>
            <a:pPr>
              <a:buNone/>
            </a:pPr>
            <a:r>
              <a:rPr lang="en-US" dirty="0">
                <a:latin typeface="Book Antiqua" pitchFamily="18" charset="0"/>
              </a:rPr>
              <a:t>	</a:t>
            </a:r>
            <a:r>
              <a:rPr lang="en-US" dirty="0" smtClean="0">
                <a:latin typeface="Book Antiqua" pitchFamily="18" charset="0"/>
              </a:rPr>
              <a:t>		Output</a:t>
            </a:r>
          </a:p>
          <a:p>
            <a:pPr>
              <a:buNone/>
            </a:pPr>
            <a:r>
              <a:rPr lang="en-US" dirty="0">
                <a:latin typeface="Book Antiqua" pitchFamily="18" charset="0"/>
              </a:rPr>
              <a:t>	</a:t>
            </a:r>
            <a:r>
              <a:rPr lang="en-US" dirty="0" smtClean="0">
                <a:latin typeface="Book Antiqua" pitchFamily="18" charset="0"/>
              </a:rPr>
              <a:t>		3</a:t>
            </a:r>
          </a:p>
          <a:p>
            <a:pPr>
              <a:buNone/>
            </a:pPr>
            <a:r>
              <a:rPr lang="en-US" dirty="0">
                <a:latin typeface="Book Antiqua" pitchFamily="18" charset="0"/>
              </a:rPr>
              <a:t>	</a:t>
            </a: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5"/>
            </a:pPr>
            <a:r>
              <a:rPr lang="en-US" dirty="0" smtClean="0">
                <a:latin typeface="Book Antiqua" pitchFamily="18" charset="0"/>
              </a:rPr>
              <a:t>About Number</a:t>
            </a:r>
            <a:endParaRPr lang="en-MY" dirty="0"/>
          </a:p>
        </p:txBody>
      </p:sp>
      <p:sp>
        <p:nvSpPr>
          <p:cNvPr id="3" name="Content Placeholder 2"/>
          <p:cNvSpPr>
            <a:spLocks noGrp="1"/>
          </p:cNvSpPr>
          <p:nvPr>
            <p:ph idx="1"/>
          </p:nvPr>
        </p:nvSpPr>
        <p:spPr/>
        <p:txBody>
          <a:bodyPr>
            <a:normAutofit/>
          </a:bodyPr>
          <a:lstStyle/>
          <a:p>
            <a:pPr marL="514350" indent="-514350">
              <a:buAutoNum type="arabicPeriod" startAt="2"/>
            </a:pPr>
            <a:r>
              <a:rPr lang="en-US" dirty="0" smtClean="0">
                <a:latin typeface="Book Antiqua" pitchFamily="18" charset="0"/>
              </a:rPr>
              <a:t>Round to specified number</a:t>
            </a:r>
          </a:p>
          <a:p>
            <a:pPr>
              <a:buNone/>
            </a:pPr>
            <a:r>
              <a:rPr lang="en-US" dirty="0">
                <a:latin typeface="Book Antiqua" pitchFamily="18" charset="0"/>
              </a:rPr>
              <a:t>	</a:t>
            </a:r>
            <a:r>
              <a:rPr lang="en-US" dirty="0" smtClean="0">
                <a:latin typeface="Book Antiqua" pitchFamily="18" charset="0"/>
              </a:rPr>
              <a:t>		$n=3.142857;</a:t>
            </a:r>
          </a:p>
          <a:p>
            <a:pPr>
              <a:buNone/>
            </a:pPr>
            <a:r>
              <a:rPr lang="en-US" dirty="0" smtClean="0">
                <a:latin typeface="Book Antiqua" pitchFamily="18" charset="0"/>
              </a:rPr>
              <a:t>			$</a:t>
            </a:r>
            <a:r>
              <a:rPr lang="en-US" dirty="0" err="1" smtClean="0">
                <a:latin typeface="Book Antiqua" pitchFamily="18" charset="0"/>
              </a:rPr>
              <a:t>new_n</a:t>
            </a:r>
            <a:r>
              <a:rPr lang="en-US" dirty="0" smtClean="0">
                <a:latin typeface="Book Antiqua" pitchFamily="18" charset="0"/>
              </a:rPr>
              <a:t>=round($n,3);	</a:t>
            </a:r>
          </a:p>
          <a:p>
            <a:pPr>
              <a:buNone/>
            </a:pPr>
            <a:r>
              <a:rPr lang="en-US" dirty="0" smtClean="0">
                <a:latin typeface="Book Antiqua" pitchFamily="18" charset="0"/>
              </a:rPr>
              <a:t>			echo $</a:t>
            </a:r>
            <a:r>
              <a:rPr lang="en-US" dirty="0" err="1" smtClean="0">
                <a:latin typeface="Book Antiqua" pitchFamily="18" charset="0"/>
              </a:rPr>
              <a:t>new_n</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3.143</a:t>
            </a:r>
          </a:p>
          <a:p>
            <a:pPr>
              <a:buNone/>
            </a:pPr>
            <a:r>
              <a:rPr lang="en-US" dirty="0" smtClean="0">
                <a:latin typeface="Book Antiqua" pitchFamily="18" charset="0"/>
              </a:rPr>
              <a:t>		 </a:t>
            </a:r>
          </a:p>
          <a:p>
            <a:pPr marL="514350" indent="-514350">
              <a:buNone/>
            </a:pPr>
            <a:r>
              <a:rPr lang="en-US" dirty="0">
                <a:latin typeface="Book Antiqua" pitchFamily="18" charset="0"/>
              </a:rPr>
              <a:t>	</a:t>
            </a: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5"/>
            </a:pPr>
            <a:r>
              <a:rPr lang="en-US" dirty="0" smtClean="0">
                <a:latin typeface="Book Antiqua" pitchFamily="18" charset="0"/>
              </a:rPr>
              <a:t>About Number</a:t>
            </a:r>
            <a:endParaRPr lang="en-MY" dirty="0"/>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t> 	</a:t>
            </a:r>
            <a:r>
              <a:rPr lang="en-US" dirty="0" smtClean="0">
                <a:latin typeface="Book Antiqua" pitchFamily="18" charset="0"/>
              </a:rPr>
              <a:t> Example when using </a:t>
            </a:r>
            <a:r>
              <a:rPr lang="en-US" dirty="0" err="1" smtClean="0">
                <a:latin typeface="Book Antiqua" pitchFamily="18" charset="0"/>
              </a:rPr>
              <a:t>number_format</a:t>
            </a:r>
            <a:r>
              <a:rPr lang="en-US" dirty="0" smtClean="0">
                <a:latin typeface="Book Antiqua" pitchFamily="18" charset="0"/>
              </a:rPr>
              <a:t>() function:</a:t>
            </a:r>
          </a:p>
          <a:p>
            <a:pPr>
              <a:buNone/>
            </a:pPr>
            <a:r>
              <a:rPr lang="en-US" dirty="0">
                <a:latin typeface="Book Antiqua" pitchFamily="18" charset="0"/>
              </a:rPr>
              <a:t>	</a:t>
            </a:r>
            <a:r>
              <a:rPr lang="en-US" dirty="0" smtClean="0">
                <a:latin typeface="Book Antiqua" pitchFamily="18" charset="0"/>
              </a:rPr>
              <a:t>	 1.	$n=20943;</a:t>
            </a:r>
          </a:p>
          <a:p>
            <a:pPr>
              <a:buNone/>
            </a:pPr>
            <a:r>
              <a:rPr lang="en-US" dirty="0" smtClean="0">
                <a:latin typeface="Book Antiqua" pitchFamily="18" charset="0"/>
              </a:rPr>
              <a:t>			$</a:t>
            </a:r>
            <a:r>
              <a:rPr lang="en-US" dirty="0" err="1" smtClean="0">
                <a:latin typeface="Book Antiqua" pitchFamily="18" charset="0"/>
              </a:rPr>
              <a:t>new_n</a:t>
            </a:r>
            <a:r>
              <a:rPr lang="en-US" dirty="0" smtClean="0">
                <a:latin typeface="Book Antiqua" pitchFamily="18" charset="0"/>
              </a:rPr>
              <a:t>=</a:t>
            </a:r>
            <a:r>
              <a:rPr lang="en-US" dirty="0" err="1" smtClean="0">
                <a:latin typeface="Book Antiqua" pitchFamily="18" charset="0"/>
              </a:rPr>
              <a:t>number_format</a:t>
            </a:r>
            <a:r>
              <a:rPr lang="en-US" dirty="0" smtClean="0">
                <a:latin typeface="Book Antiqua" pitchFamily="18" charset="0"/>
              </a:rPr>
              <a:t>($n);	</a:t>
            </a:r>
          </a:p>
          <a:p>
            <a:pPr>
              <a:buNone/>
            </a:pPr>
            <a:r>
              <a:rPr lang="en-US" dirty="0" smtClean="0">
                <a:latin typeface="Book Antiqua" pitchFamily="18" charset="0"/>
              </a:rPr>
              <a:t>			echo $</a:t>
            </a:r>
            <a:r>
              <a:rPr lang="en-US" dirty="0" err="1" smtClean="0">
                <a:latin typeface="Book Antiqua" pitchFamily="18" charset="0"/>
              </a:rPr>
              <a:t>new_n</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20,943</a:t>
            </a:r>
          </a:p>
          <a:p>
            <a:pPr>
              <a:buNone/>
            </a:pPr>
            <a:r>
              <a:rPr lang="en-US" dirty="0">
                <a:latin typeface="Book Antiqua" pitchFamily="18" charset="0"/>
              </a:rPr>
              <a:t>	</a:t>
            </a:r>
            <a:endParaRPr lang="en-MY"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5"/>
            </a:pPr>
            <a:r>
              <a:rPr lang="en-US" dirty="0" smtClean="0">
                <a:latin typeface="Book Antiqua" pitchFamily="18" charset="0"/>
              </a:rPr>
              <a:t>About Number</a:t>
            </a:r>
            <a:endParaRPr lang="en-MY" dirty="0"/>
          </a:p>
        </p:txBody>
      </p:sp>
      <p:sp>
        <p:nvSpPr>
          <p:cNvPr id="3" name="Content Placeholder 2"/>
          <p:cNvSpPr>
            <a:spLocks noGrp="1"/>
          </p:cNvSpPr>
          <p:nvPr>
            <p:ph idx="1"/>
          </p:nvPr>
        </p:nvSpPr>
        <p:spPr/>
        <p:txBody>
          <a:bodyPr>
            <a:normAutofit/>
          </a:bodyPr>
          <a:lstStyle/>
          <a:p>
            <a:pPr marL="514350" indent="-514350">
              <a:buAutoNum type="arabicPeriod" startAt="2"/>
            </a:pPr>
            <a:r>
              <a:rPr lang="en-US" dirty="0" smtClean="0">
                <a:latin typeface="Book Antiqua" pitchFamily="18" charset="0"/>
              </a:rPr>
              <a:t>Number format to a specified number of decimal points</a:t>
            </a:r>
          </a:p>
          <a:p>
            <a:pPr>
              <a:buNone/>
            </a:pPr>
            <a:r>
              <a:rPr lang="en-US" dirty="0">
                <a:latin typeface="Book Antiqua" pitchFamily="18" charset="0"/>
              </a:rPr>
              <a:t>	</a:t>
            </a:r>
            <a:r>
              <a:rPr lang="en-US" dirty="0" smtClean="0">
                <a:latin typeface="Book Antiqua" pitchFamily="18" charset="0"/>
              </a:rPr>
              <a:t> 		$n=20943;</a:t>
            </a:r>
          </a:p>
          <a:p>
            <a:pPr>
              <a:buNone/>
            </a:pPr>
            <a:r>
              <a:rPr lang="en-US" dirty="0" smtClean="0">
                <a:latin typeface="Book Antiqua" pitchFamily="18" charset="0"/>
              </a:rPr>
              <a:t>			$</a:t>
            </a:r>
            <a:r>
              <a:rPr lang="en-US" dirty="0" err="1" smtClean="0">
                <a:latin typeface="Book Antiqua" pitchFamily="18" charset="0"/>
              </a:rPr>
              <a:t>new_n</a:t>
            </a:r>
            <a:r>
              <a:rPr lang="en-US" dirty="0" smtClean="0">
                <a:latin typeface="Book Antiqua" pitchFamily="18" charset="0"/>
              </a:rPr>
              <a:t>=</a:t>
            </a:r>
            <a:r>
              <a:rPr lang="en-US" dirty="0" err="1" smtClean="0">
                <a:latin typeface="Book Antiqua" pitchFamily="18" charset="0"/>
              </a:rPr>
              <a:t>number_format</a:t>
            </a:r>
            <a:r>
              <a:rPr lang="en-US" dirty="0" smtClean="0">
                <a:latin typeface="Book Antiqua" pitchFamily="18" charset="0"/>
              </a:rPr>
              <a:t>($n,2);	</a:t>
            </a:r>
          </a:p>
          <a:p>
            <a:pPr>
              <a:buNone/>
            </a:pPr>
            <a:r>
              <a:rPr lang="en-US" dirty="0" smtClean="0">
                <a:latin typeface="Book Antiqua" pitchFamily="18" charset="0"/>
              </a:rPr>
              <a:t>			echo $</a:t>
            </a:r>
            <a:r>
              <a:rPr lang="en-US" dirty="0" err="1" smtClean="0">
                <a:latin typeface="Book Antiqua" pitchFamily="18" charset="0"/>
              </a:rPr>
              <a:t>new_n</a:t>
            </a:r>
            <a:r>
              <a:rPr lang="en-US" dirty="0" smtClean="0">
                <a:latin typeface="Book Antiqua" pitchFamily="18" charset="0"/>
              </a:rPr>
              <a:t>;</a:t>
            </a:r>
          </a:p>
          <a:p>
            <a:pPr>
              <a:buNone/>
            </a:pPr>
            <a:r>
              <a:rPr lang="en-US" dirty="0" smtClean="0">
                <a:latin typeface="Book Antiqua" pitchFamily="18" charset="0"/>
              </a:rPr>
              <a:t>			Output</a:t>
            </a:r>
          </a:p>
          <a:p>
            <a:pPr>
              <a:buNone/>
            </a:pPr>
            <a:r>
              <a:rPr lang="en-US" dirty="0" smtClean="0">
                <a:latin typeface="Book Antiqua" pitchFamily="18" charset="0"/>
              </a:rPr>
              <a:t>			20,943.00</a:t>
            </a:r>
          </a:p>
          <a:p>
            <a:pPr marL="514350" indent="-514350">
              <a:buNone/>
            </a:pPr>
            <a:r>
              <a:rPr lang="en-US" dirty="0">
                <a:latin typeface="Book Antiqua" pitchFamily="18" charset="0"/>
              </a:rPr>
              <a:t>	</a:t>
            </a:r>
            <a:endParaRPr lang="en-MY" dirty="0">
              <a:latin typeface="Book Antiqua"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a:xfrm>
            <a:off x="457200" y="1285860"/>
            <a:ext cx="8229600" cy="5286412"/>
          </a:xfrm>
        </p:spPr>
        <p:txBody>
          <a:bodyPr>
            <a:normAutofit/>
          </a:bodyPr>
          <a:lstStyle/>
          <a:p>
            <a:pPr>
              <a:buFont typeface="Wingdings" pitchFamily="2" charset="2"/>
              <a:buChar char="q"/>
            </a:pPr>
            <a:r>
              <a:rPr lang="en-US" dirty="0" smtClean="0">
                <a:latin typeface="Book Antiqua" pitchFamily="18" charset="0"/>
              </a:rPr>
              <a:t> 	The features of constant:</a:t>
            </a:r>
          </a:p>
          <a:p>
            <a:pPr lvl="2">
              <a:buFont typeface="Wingdings" pitchFamily="2" charset="2"/>
              <a:buChar char="§"/>
            </a:pPr>
            <a:r>
              <a:rPr lang="en-US" sz="3200" dirty="0" smtClean="0">
                <a:latin typeface="Book Antiqua" pitchFamily="18" charset="0"/>
              </a:rPr>
              <a:t> Constant is a specific data type</a:t>
            </a:r>
          </a:p>
          <a:p>
            <a:pPr lvl="2">
              <a:buFont typeface="Wingdings" pitchFamily="2" charset="2"/>
              <a:buChar char="§"/>
            </a:pPr>
            <a:r>
              <a:rPr lang="en-US" sz="3200" dirty="0" smtClean="0">
                <a:latin typeface="Book Antiqua" pitchFamily="18" charset="0"/>
              </a:rPr>
              <a:t> Constant retains initial value throughout the course of a script, it can be call from any part of a script</a:t>
            </a:r>
          </a:p>
          <a:p>
            <a:pPr lvl="2">
              <a:buFont typeface="Wingdings" pitchFamily="2" charset="2"/>
              <a:buChar char="§"/>
            </a:pPr>
            <a:r>
              <a:rPr lang="en-US" sz="3200" dirty="0" smtClean="0">
                <a:latin typeface="Book Antiqua" pitchFamily="18" charset="0"/>
              </a:rPr>
              <a:t> Constant must be define using </a:t>
            </a:r>
            <a:r>
              <a:rPr lang="en-US" sz="3200" i="1" dirty="0" smtClean="0">
                <a:latin typeface="Book Antiqua" pitchFamily="18" charset="0"/>
              </a:rPr>
              <a:t>define</a:t>
            </a:r>
            <a:r>
              <a:rPr lang="en-US" sz="3200" dirty="0" smtClean="0">
                <a:latin typeface="Book Antiqua" pitchFamily="18" charset="0"/>
              </a:rPr>
              <a:t> </a:t>
            </a:r>
          </a:p>
          <a:p>
            <a:pPr lvl="2">
              <a:buNone/>
            </a:pPr>
            <a:r>
              <a:rPr lang="en-US" sz="3200" dirty="0" smtClean="0">
                <a:latin typeface="Book Antiqua" pitchFamily="18" charset="0"/>
              </a:rPr>
              <a:t>	function</a:t>
            </a:r>
          </a:p>
          <a:p>
            <a:pPr lvl="2">
              <a:buFont typeface="Wingdings" pitchFamily="2" charset="2"/>
              <a:buChar char="§"/>
            </a:pPr>
            <a:r>
              <a:rPr lang="en-US" sz="3200" dirty="0" smtClean="0">
                <a:latin typeface="Book Antiqua" pitchFamily="18" charset="0"/>
              </a:rPr>
              <a:t> Constant name must be start with character or underscore  </a:t>
            </a:r>
          </a:p>
          <a:p>
            <a:pPr lvl="2">
              <a:buFont typeface="Wingdings" pitchFamily="2" charset="2"/>
              <a:buChar char="§"/>
            </a:pPr>
            <a:endParaRPr lang="en-US" sz="3200" dirty="0" smtClean="0">
              <a:latin typeface="Book Antiqua" pitchFamily="18" charset="0"/>
            </a:endParaRPr>
          </a:p>
          <a:p>
            <a:pPr lvl="2">
              <a:buFont typeface="Wingdings" pitchFamily="2" charset="2"/>
              <a:buChar char="§"/>
            </a:pPr>
            <a:endParaRPr lang="en-US" dirty="0" smtClean="0">
              <a:latin typeface="Book Antiqua" pitchFamily="18" charset="0"/>
            </a:endParaRPr>
          </a:p>
          <a:p>
            <a:pPr>
              <a:buFont typeface="Wingdings" pitchFamily="2" charset="2"/>
              <a:buChar char="q"/>
            </a:pPr>
            <a:endParaRPr lang="en-MY" dirty="0">
              <a:latin typeface="Book Antiqua"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lvl="1">
              <a:buFont typeface="Wingdings" pitchFamily="2" charset="2"/>
              <a:buChar char="§"/>
            </a:pPr>
            <a:r>
              <a:rPr lang="en-US" sz="3200" dirty="0" smtClean="0">
                <a:latin typeface="Book Antiqua" pitchFamily="18" charset="0"/>
              </a:rPr>
              <a:t> Constant is named using all capitals</a:t>
            </a:r>
            <a:endParaRPr lang="en-US" dirty="0" smtClean="0">
              <a:latin typeface="Book Antiqua" pitchFamily="18" charset="0"/>
            </a:endParaRPr>
          </a:p>
          <a:p>
            <a:pPr lvl="1">
              <a:buFont typeface="Wingdings" pitchFamily="2" charset="2"/>
              <a:buChar char="§"/>
            </a:pPr>
            <a:r>
              <a:rPr lang="en-US" sz="3200" dirty="0" smtClean="0">
                <a:latin typeface="Book Antiqua" pitchFamily="18" charset="0"/>
              </a:rPr>
              <a:t> The value types that can be assigned into constant are string, integer, floating and expression.</a:t>
            </a:r>
          </a:p>
          <a:p>
            <a:pPr lvl="1">
              <a:buFont typeface="Wingdings" pitchFamily="2" charset="2"/>
              <a:buChar char="§"/>
            </a:pPr>
            <a:r>
              <a:rPr lang="en-US" sz="3200" dirty="0" smtClean="0">
                <a:latin typeface="Book Antiqua" pitchFamily="18" charset="0"/>
              </a:rPr>
              <a:t> Constant cannot be printed within quotation marks</a:t>
            </a:r>
          </a:p>
          <a:p>
            <a:pPr lvl="1">
              <a:buFont typeface="Wingdings" pitchFamily="2" charset="2"/>
              <a:buChar char="§"/>
            </a:pPr>
            <a:r>
              <a:rPr lang="en-US" sz="3200" dirty="0" smtClean="0">
                <a:latin typeface="Book Antiqua" pitchFamily="18" charset="0"/>
              </a:rPr>
              <a:t> A good programming, will define the constant in the early of script.</a:t>
            </a:r>
          </a:p>
          <a:p>
            <a:pPr lvl="1">
              <a:buNone/>
            </a:pPr>
            <a:endParaRPr lang="en-US" sz="3200" dirty="0" smtClean="0">
              <a:latin typeface="Book Antiqua"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The different between constant and variable is : </a:t>
            </a:r>
          </a:p>
          <a:p>
            <a:pPr>
              <a:buNone/>
            </a:pPr>
            <a:endParaRPr lang="en-MY" dirty="0" smtClean="0">
              <a:latin typeface="Book Antiqua" pitchFamily="18" charset="0"/>
            </a:endParaRPr>
          </a:p>
        </p:txBody>
      </p:sp>
      <p:graphicFrame>
        <p:nvGraphicFramePr>
          <p:cNvPr id="4" name="Table 3"/>
          <p:cNvGraphicFramePr>
            <a:graphicFrameLocks noGrp="1"/>
          </p:cNvGraphicFramePr>
          <p:nvPr/>
        </p:nvGraphicFramePr>
        <p:xfrm>
          <a:off x="1000100" y="2571744"/>
          <a:ext cx="7500990" cy="3999379"/>
        </p:xfrm>
        <a:graphic>
          <a:graphicData uri="http://schemas.openxmlformats.org/drawingml/2006/table">
            <a:tbl>
              <a:tblPr firstRow="1" bandRow="1">
                <a:tableStyleId>{5C22544A-7EE6-4342-B048-85BDC9FD1C3A}</a:tableStyleId>
              </a:tblPr>
              <a:tblGrid>
                <a:gridCol w="1357322"/>
                <a:gridCol w="3000396"/>
                <a:gridCol w="3143272"/>
              </a:tblGrid>
              <a:tr h="616099">
                <a:tc>
                  <a:txBody>
                    <a:bodyPr/>
                    <a:lstStyle/>
                    <a:p>
                      <a:pPr algn="ctr"/>
                      <a:r>
                        <a:rPr lang="en-US" sz="3200" dirty="0" smtClean="0">
                          <a:latin typeface="Book Antiqua" pitchFamily="18" charset="0"/>
                        </a:rPr>
                        <a:t>Num</a:t>
                      </a:r>
                      <a:endParaRPr lang="en-MY" sz="3200" dirty="0">
                        <a:latin typeface="Book Antiqua" pitchFamily="18" charset="0"/>
                      </a:endParaRPr>
                    </a:p>
                  </a:txBody>
                  <a:tcPr/>
                </a:tc>
                <a:tc>
                  <a:txBody>
                    <a:bodyPr/>
                    <a:lstStyle/>
                    <a:p>
                      <a:pPr algn="ctr"/>
                      <a:r>
                        <a:rPr lang="en-US" sz="3200" dirty="0" smtClean="0">
                          <a:latin typeface="Book Antiqua" pitchFamily="18" charset="0"/>
                        </a:rPr>
                        <a:t>Constant</a:t>
                      </a:r>
                      <a:endParaRPr lang="en-MY" sz="3200" dirty="0">
                        <a:latin typeface="Book Antiqua" pitchFamily="18" charset="0"/>
                      </a:endParaRPr>
                    </a:p>
                  </a:txBody>
                  <a:tcPr/>
                </a:tc>
                <a:tc>
                  <a:txBody>
                    <a:bodyPr/>
                    <a:lstStyle/>
                    <a:p>
                      <a:pPr algn="ctr"/>
                      <a:r>
                        <a:rPr lang="en-US" sz="3200" dirty="0" smtClean="0">
                          <a:latin typeface="Book Antiqua" pitchFamily="18" charset="0"/>
                        </a:rPr>
                        <a:t>Variable</a:t>
                      </a:r>
                      <a:endParaRPr lang="en-MY" sz="3200" dirty="0">
                        <a:latin typeface="Book Antiqua" pitchFamily="18" charset="0"/>
                      </a:endParaRPr>
                    </a:p>
                  </a:txBody>
                  <a:tcPr/>
                </a:tc>
              </a:tr>
              <a:tr h="550681">
                <a:tc>
                  <a:txBody>
                    <a:bodyPr/>
                    <a:lstStyle/>
                    <a:p>
                      <a:pPr algn="ctr"/>
                      <a:r>
                        <a:rPr lang="en-US" dirty="0" smtClean="0">
                          <a:latin typeface="Book Antiqua" pitchFamily="18" charset="0"/>
                        </a:rPr>
                        <a:t>1</a:t>
                      </a:r>
                      <a:endParaRPr lang="en-MY" dirty="0">
                        <a:latin typeface="Book Antiqua" pitchFamily="18" charset="0"/>
                      </a:endParaRPr>
                    </a:p>
                  </a:txBody>
                  <a:tcPr/>
                </a:tc>
                <a:tc>
                  <a:txBody>
                    <a:bodyPr/>
                    <a:lstStyle/>
                    <a:p>
                      <a:r>
                        <a:rPr lang="en-US" dirty="0" smtClean="0">
                          <a:latin typeface="Book Antiqua" pitchFamily="18" charset="0"/>
                        </a:rPr>
                        <a:t>Cannot be start with the dollar sign</a:t>
                      </a:r>
                      <a:endParaRPr lang="en-MY" dirty="0">
                        <a:latin typeface="Book Antiqua" pitchFamily="18" charset="0"/>
                      </a:endParaRPr>
                    </a:p>
                  </a:txBody>
                  <a:tcPr/>
                </a:tc>
                <a:tc>
                  <a:txBody>
                    <a:bodyPr/>
                    <a:lstStyle/>
                    <a:p>
                      <a:r>
                        <a:rPr lang="en-US" dirty="0" smtClean="0">
                          <a:latin typeface="Book Antiqua" pitchFamily="18" charset="0"/>
                        </a:rPr>
                        <a:t>Must be start with the dollar sign</a:t>
                      </a:r>
                      <a:endParaRPr lang="en-MY" dirty="0">
                        <a:latin typeface="Book Antiqua" pitchFamily="18" charset="0"/>
                      </a:endParaRPr>
                    </a:p>
                  </a:txBody>
                  <a:tcPr/>
                </a:tc>
              </a:tr>
              <a:tr h="550681">
                <a:tc>
                  <a:txBody>
                    <a:bodyPr/>
                    <a:lstStyle/>
                    <a:p>
                      <a:pPr algn="ctr"/>
                      <a:r>
                        <a:rPr lang="en-US" dirty="0" smtClean="0">
                          <a:latin typeface="Book Antiqua" pitchFamily="18" charset="0"/>
                        </a:rPr>
                        <a:t>2</a:t>
                      </a:r>
                      <a:endParaRPr lang="en-MY" dirty="0">
                        <a:latin typeface="Book Antiqua" pitchFamily="18" charset="0"/>
                      </a:endParaRPr>
                    </a:p>
                  </a:txBody>
                  <a:tcPr/>
                </a:tc>
                <a:tc>
                  <a:txBody>
                    <a:bodyPr/>
                    <a:lstStyle/>
                    <a:p>
                      <a:r>
                        <a:rPr lang="en-US" dirty="0" smtClean="0">
                          <a:latin typeface="Book Antiqua" pitchFamily="18" charset="0"/>
                        </a:rPr>
                        <a:t>Must be defined using </a:t>
                      </a:r>
                      <a:r>
                        <a:rPr lang="en-US" i="1" dirty="0" smtClean="0">
                          <a:latin typeface="Book Antiqua" pitchFamily="18" charset="0"/>
                        </a:rPr>
                        <a:t>define</a:t>
                      </a:r>
                      <a:r>
                        <a:rPr lang="en-US" dirty="0" smtClean="0">
                          <a:latin typeface="Book Antiqua" pitchFamily="18" charset="0"/>
                        </a:rPr>
                        <a:t> function</a:t>
                      </a:r>
                      <a:endParaRPr lang="en-MY" dirty="0">
                        <a:latin typeface="Book Antiqua" pitchFamily="18" charset="0"/>
                      </a:endParaRPr>
                    </a:p>
                  </a:txBody>
                  <a:tcPr/>
                </a:tc>
                <a:tc>
                  <a:txBody>
                    <a:bodyPr/>
                    <a:lstStyle/>
                    <a:p>
                      <a:r>
                        <a:rPr lang="en-US" dirty="0" smtClean="0">
                          <a:latin typeface="Book Antiqua" pitchFamily="18" charset="0"/>
                        </a:rPr>
                        <a:t>Does not need to use function to define variable</a:t>
                      </a:r>
                      <a:endParaRPr lang="en-MY" dirty="0">
                        <a:latin typeface="Book Antiqua" pitchFamily="18" charset="0"/>
                      </a:endParaRPr>
                    </a:p>
                  </a:txBody>
                  <a:tcPr/>
                </a:tc>
              </a:tr>
              <a:tr h="1022693">
                <a:tc>
                  <a:txBody>
                    <a:bodyPr/>
                    <a:lstStyle/>
                    <a:p>
                      <a:pPr algn="ctr"/>
                      <a:r>
                        <a:rPr lang="en-US" dirty="0" smtClean="0">
                          <a:latin typeface="Book Antiqua" pitchFamily="18" charset="0"/>
                        </a:rPr>
                        <a:t>3</a:t>
                      </a:r>
                      <a:endParaRPr lang="en-MY" dirty="0">
                        <a:latin typeface="Book Antiqua" pitchFamily="18" charset="0"/>
                      </a:endParaRPr>
                    </a:p>
                  </a:txBody>
                  <a:tcPr/>
                </a:tc>
                <a:tc>
                  <a:txBody>
                    <a:bodyPr/>
                    <a:lstStyle/>
                    <a:p>
                      <a:r>
                        <a:rPr lang="en-US" dirty="0" smtClean="0">
                          <a:latin typeface="Book Antiqua" pitchFamily="18" charset="0"/>
                        </a:rPr>
                        <a:t>Must be first defined and can be access from any part of script</a:t>
                      </a:r>
                      <a:endParaRPr lang="en-MY" dirty="0">
                        <a:latin typeface="Book Antiqua" pitchFamily="18" charset="0"/>
                      </a:endParaRPr>
                    </a:p>
                  </a:txBody>
                  <a:tcPr/>
                </a:tc>
                <a:tc>
                  <a:txBody>
                    <a:bodyPr/>
                    <a:lstStyle/>
                    <a:p>
                      <a:r>
                        <a:rPr lang="en-US" dirty="0" smtClean="0">
                          <a:latin typeface="Book Antiqua" pitchFamily="18" charset="0"/>
                        </a:rPr>
                        <a:t>Defined</a:t>
                      </a:r>
                      <a:r>
                        <a:rPr lang="en-US" baseline="0" dirty="0" smtClean="0">
                          <a:latin typeface="Book Antiqua" pitchFamily="18" charset="0"/>
                        </a:rPr>
                        <a:t> when it is necessary and cannot be access in certain part in script</a:t>
                      </a:r>
                    </a:p>
                    <a:p>
                      <a:endParaRPr lang="en-MY" dirty="0">
                        <a:latin typeface="Book Antiqua" pitchFamily="18" charset="0"/>
                      </a:endParaRPr>
                    </a:p>
                  </a:txBody>
                  <a:tcPr/>
                </a:tc>
              </a:tr>
              <a:tr h="786687">
                <a:tc>
                  <a:txBody>
                    <a:bodyPr/>
                    <a:lstStyle/>
                    <a:p>
                      <a:pPr algn="ctr"/>
                      <a:r>
                        <a:rPr lang="en-US" dirty="0" smtClean="0">
                          <a:latin typeface="Book Antiqua" pitchFamily="18" charset="0"/>
                        </a:rPr>
                        <a:t>4</a:t>
                      </a:r>
                      <a:endParaRPr lang="en-MY" dirty="0">
                        <a:latin typeface="Book Antiqua" pitchFamily="18" charset="0"/>
                      </a:endParaRPr>
                    </a:p>
                  </a:txBody>
                  <a:tcPr/>
                </a:tc>
                <a:tc>
                  <a:txBody>
                    <a:bodyPr/>
                    <a:lstStyle/>
                    <a:p>
                      <a:r>
                        <a:rPr lang="en-US" dirty="0" smtClean="0">
                          <a:latin typeface="Book Antiqua" pitchFamily="18" charset="0"/>
                        </a:rPr>
                        <a:t>Constant cannot be redefined after it’s been created</a:t>
                      </a:r>
                      <a:endParaRPr lang="en-MY" dirty="0">
                        <a:latin typeface="Book Antiqua" pitchFamily="18" charset="0"/>
                      </a:endParaRPr>
                    </a:p>
                  </a:txBody>
                  <a:tcPr/>
                </a:tc>
                <a:tc>
                  <a:txBody>
                    <a:bodyPr/>
                    <a:lstStyle/>
                    <a:p>
                      <a:r>
                        <a:rPr lang="en-US" dirty="0" smtClean="0">
                          <a:latin typeface="Book Antiqua" pitchFamily="18" charset="0"/>
                        </a:rPr>
                        <a:t>Variable can</a:t>
                      </a:r>
                      <a:r>
                        <a:rPr lang="en-US" baseline="0" dirty="0" smtClean="0">
                          <a:latin typeface="Book Antiqua" pitchFamily="18" charset="0"/>
                        </a:rPr>
                        <a:t> be redefined</a:t>
                      </a:r>
                      <a:endParaRPr lang="en-MY" dirty="0">
                        <a:latin typeface="Book Antiqua" pitchFamily="18" charset="0"/>
                      </a:endParaRPr>
                    </a:p>
                  </a:txBody>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graphicFrame>
        <p:nvGraphicFramePr>
          <p:cNvPr id="5" name="Content Placeholder 4"/>
          <p:cNvGraphicFramePr>
            <a:graphicFrameLocks noGrp="1"/>
          </p:cNvGraphicFramePr>
          <p:nvPr>
            <p:ph idx="1"/>
          </p:nvPr>
        </p:nvGraphicFramePr>
        <p:xfrm>
          <a:off x="457200" y="1609725"/>
          <a:ext cx="7239000" cy="2042160"/>
        </p:xfrm>
        <a:graphic>
          <a:graphicData uri="http://schemas.openxmlformats.org/drawingml/2006/table">
            <a:tbl>
              <a:tblPr firstRow="1" bandRow="1">
                <a:tableStyleId>{5C22544A-7EE6-4342-B048-85BDC9FD1C3A}</a:tableStyleId>
              </a:tblPr>
              <a:tblGrid>
                <a:gridCol w="1168780"/>
                <a:gridCol w="3657220"/>
                <a:gridCol w="2413000"/>
              </a:tblGrid>
              <a:tr h="370840">
                <a:tc>
                  <a:txBody>
                    <a:bodyPr/>
                    <a:lstStyle/>
                    <a:p>
                      <a:pPr algn="ctr"/>
                      <a:r>
                        <a:rPr lang="en-US" sz="3200" dirty="0" smtClean="0">
                          <a:latin typeface="Book Antiqua" pitchFamily="18" charset="0"/>
                        </a:rPr>
                        <a:t>Num</a:t>
                      </a:r>
                      <a:endParaRPr lang="en-MY" sz="3200" dirty="0">
                        <a:latin typeface="Book Antiqua" pitchFamily="18" charset="0"/>
                      </a:endParaRPr>
                    </a:p>
                  </a:txBody>
                  <a:tcPr marL="80433" marR="80433"/>
                </a:tc>
                <a:tc>
                  <a:txBody>
                    <a:bodyPr/>
                    <a:lstStyle/>
                    <a:p>
                      <a:pPr algn="ctr"/>
                      <a:r>
                        <a:rPr lang="en-US" sz="3200" dirty="0" smtClean="0">
                          <a:latin typeface="Book Antiqua" pitchFamily="18" charset="0"/>
                        </a:rPr>
                        <a:t>Constant</a:t>
                      </a:r>
                      <a:endParaRPr lang="en-MY" sz="3200" dirty="0">
                        <a:latin typeface="Book Antiqua" pitchFamily="18" charset="0"/>
                      </a:endParaRPr>
                    </a:p>
                  </a:txBody>
                  <a:tcPr marL="80433" marR="80433"/>
                </a:tc>
                <a:tc>
                  <a:txBody>
                    <a:bodyPr/>
                    <a:lstStyle/>
                    <a:p>
                      <a:pPr algn="ctr"/>
                      <a:r>
                        <a:rPr lang="en-US" sz="3200" dirty="0" smtClean="0">
                          <a:latin typeface="Book Antiqua" pitchFamily="18" charset="0"/>
                        </a:rPr>
                        <a:t>Variable</a:t>
                      </a:r>
                      <a:endParaRPr lang="en-MY" sz="3200" dirty="0">
                        <a:latin typeface="Book Antiqua" pitchFamily="18" charset="0"/>
                      </a:endParaRPr>
                    </a:p>
                  </a:txBody>
                  <a:tcPr marL="80433" marR="80433"/>
                </a:tc>
              </a:tr>
              <a:tr h="370840">
                <a:tc>
                  <a:txBody>
                    <a:bodyPr/>
                    <a:lstStyle/>
                    <a:p>
                      <a:pPr algn="ctr"/>
                      <a:r>
                        <a:rPr lang="en-US" dirty="0" smtClean="0">
                          <a:latin typeface="Book Antiqua" pitchFamily="18" charset="0"/>
                        </a:rPr>
                        <a:t>5</a:t>
                      </a:r>
                      <a:endParaRPr lang="en-MY" dirty="0">
                        <a:latin typeface="Book Antiqua" pitchFamily="18" charset="0"/>
                      </a:endParaRPr>
                    </a:p>
                  </a:txBody>
                  <a:tcPr marL="80433" marR="80433"/>
                </a:tc>
                <a:tc>
                  <a:txBody>
                    <a:bodyPr/>
                    <a:lstStyle/>
                    <a:p>
                      <a:r>
                        <a:rPr lang="en-US" dirty="0" smtClean="0">
                          <a:latin typeface="Book Antiqua" pitchFamily="18" charset="0"/>
                        </a:rPr>
                        <a:t>Constant support scalar value types – Boolean, Float, Integer, String</a:t>
                      </a:r>
                      <a:endParaRPr lang="en-MY" dirty="0">
                        <a:latin typeface="Book Antiqua" pitchFamily="18" charset="0"/>
                      </a:endParaRPr>
                    </a:p>
                  </a:txBody>
                  <a:tcPr marL="80433" marR="80433"/>
                </a:tc>
                <a:tc>
                  <a:txBody>
                    <a:bodyPr/>
                    <a:lstStyle/>
                    <a:p>
                      <a:r>
                        <a:rPr lang="en-US" dirty="0" smtClean="0">
                          <a:latin typeface="Book Antiqua" pitchFamily="18" charset="0"/>
                        </a:rPr>
                        <a:t>Variable support</a:t>
                      </a:r>
                      <a:r>
                        <a:rPr lang="en-US" baseline="0" dirty="0" smtClean="0">
                          <a:latin typeface="Book Antiqua" pitchFamily="18" charset="0"/>
                        </a:rPr>
                        <a:t> scalar, non-scalar(</a:t>
                      </a:r>
                      <a:r>
                        <a:rPr lang="en-US" baseline="0" dirty="0" err="1" smtClean="0">
                          <a:latin typeface="Book Antiqua" pitchFamily="18" charset="0"/>
                        </a:rPr>
                        <a:t>multivalued</a:t>
                      </a:r>
                      <a:r>
                        <a:rPr lang="en-US" baseline="0" dirty="0" smtClean="0">
                          <a:latin typeface="Book Antiqua" pitchFamily="18" charset="0"/>
                        </a:rPr>
                        <a:t>) namely arrays and objects and NULL.</a:t>
                      </a:r>
                      <a:r>
                        <a:rPr lang="en-US" dirty="0" smtClean="0">
                          <a:latin typeface="Book Antiqua" pitchFamily="18" charset="0"/>
                        </a:rPr>
                        <a:t> </a:t>
                      </a:r>
                      <a:endParaRPr lang="en-MY" dirty="0">
                        <a:latin typeface="Book Antiqua" pitchFamily="18" charset="0"/>
                      </a:endParaRPr>
                    </a:p>
                  </a:txBody>
                  <a:tcPr marL="80433" marR="80433"/>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t> </a:t>
            </a:r>
            <a:r>
              <a:rPr lang="en-US" dirty="0" smtClean="0">
                <a:latin typeface="Book Antiqua" pitchFamily="18" charset="0"/>
              </a:rPr>
              <a:t>	Define constant :</a:t>
            </a:r>
          </a:p>
          <a:p>
            <a:pPr>
              <a:buNone/>
            </a:pPr>
            <a:r>
              <a:rPr lang="en-US" dirty="0" smtClean="0">
                <a:latin typeface="Book Antiqua" pitchFamily="18" charset="0"/>
              </a:rPr>
              <a:t>		</a:t>
            </a:r>
            <a:r>
              <a:rPr lang="en-US" dirty="0" smtClean="0">
                <a:solidFill>
                  <a:srgbClr val="FF0000"/>
                </a:solidFill>
                <a:latin typeface="Book Antiqua" pitchFamily="18" charset="0"/>
              </a:rPr>
              <a:t>define</a:t>
            </a:r>
            <a:r>
              <a:rPr lang="en-US" dirty="0" smtClean="0">
                <a:latin typeface="Book Antiqua" pitchFamily="18" charset="0"/>
              </a:rPr>
              <a:t>(“</a:t>
            </a:r>
            <a:r>
              <a:rPr lang="en-US" dirty="0" smtClean="0">
                <a:solidFill>
                  <a:schemeClr val="tx2"/>
                </a:solidFill>
                <a:latin typeface="Book Antiqua" pitchFamily="18" charset="0"/>
              </a:rPr>
              <a:t>NOTE</a:t>
            </a:r>
            <a:r>
              <a:rPr lang="en-US" dirty="0" smtClean="0">
                <a:latin typeface="Book Antiqua" pitchFamily="18" charset="0"/>
              </a:rPr>
              <a:t>”, “</a:t>
            </a:r>
            <a:r>
              <a:rPr lang="en-US" dirty="0" smtClean="0">
                <a:solidFill>
                  <a:schemeClr val="accent3">
                    <a:lumMod val="50000"/>
                  </a:schemeClr>
                </a:solidFill>
                <a:latin typeface="Book Antiqua" pitchFamily="18" charset="0"/>
              </a:rPr>
              <a:t>Welcome To My Beach House</a:t>
            </a:r>
            <a:r>
              <a:rPr lang="en-US" dirty="0" smtClean="0">
                <a:latin typeface="Book Antiqua" pitchFamily="18" charset="0"/>
              </a:rPr>
              <a:t>”)</a:t>
            </a:r>
            <a:endParaRPr lang="en-MY" dirty="0">
              <a:latin typeface="Book Antiqua" pitchFamily="18" charset="0"/>
            </a:endParaRPr>
          </a:p>
        </p:txBody>
      </p:sp>
      <p:cxnSp>
        <p:nvCxnSpPr>
          <p:cNvPr id="5" name="Straight Arrow Connector 4"/>
          <p:cNvCxnSpPr/>
          <p:nvPr/>
        </p:nvCxnSpPr>
        <p:spPr>
          <a:xfrm rot="5400000" flipH="1" flipV="1">
            <a:off x="821505" y="3250405"/>
            <a:ext cx="1785950"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flipH="1" flipV="1">
            <a:off x="2536017" y="3250405"/>
            <a:ext cx="1785950"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4964909" y="3250405"/>
            <a:ext cx="1785950" cy="5715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0034" y="4500570"/>
            <a:ext cx="1785950" cy="369332"/>
          </a:xfrm>
          <a:prstGeom prst="rect">
            <a:avLst/>
          </a:prstGeom>
          <a:noFill/>
        </p:spPr>
        <p:txBody>
          <a:bodyPr wrap="square" rtlCol="0">
            <a:spAutoFit/>
          </a:bodyPr>
          <a:lstStyle/>
          <a:p>
            <a:r>
              <a:rPr lang="en-US" dirty="0" smtClean="0">
                <a:solidFill>
                  <a:srgbClr val="FF0000"/>
                </a:solidFill>
              </a:rPr>
              <a:t>Define function</a:t>
            </a:r>
            <a:endParaRPr lang="en-MY" dirty="0">
              <a:solidFill>
                <a:srgbClr val="FF0000"/>
              </a:solidFill>
            </a:endParaRPr>
          </a:p>
        </p:txBody>
      </p:sp>
      <p:sp>
        <p:nvSpPr>
          <p:cNvPr id="11" name="TextBox 10"/>
          <p:cNvSpPr txBox="1"/>
          <p:nvPr/>
        </p:nvSpPr>
        <p:spPr>
          <a:xfrm>
            <a:off x="2643174" y="4500570"/>
            <a:ext cx="1785950" cy="369332"/>
          </a:xfrm>
          <a:prstGeom prst="rect">
            <a:avLst/>
          </a:prstGeom>
          <a:noFill/>
        </p:spPr>
        <p:txBody>
          <a:bodyPr wrap="square" rtlCol="0">
            <a:spAutoFit/>
          </a:bodyPr>
          <a:lstStyle/>
          <a:p>
            <a:r>
              <a:rPr lang="en-US" dirty="0" smtClean="0">
                <a:solidFill>
                  <a:srgbClr val="FF0000"/>
                </a:solidFill>
              </a:rPr>
              <a:t>Constant</a:t>
            </a:r>
            <a:endParaRPr lang="en-MY" dirty="0">
              <a:solidFill>
                <a:srgbClr val="FF0000"/>
              </a:solidFill>
            </a:endParaRPr>
          </a:p>
        </p:txBody>
      </p:sp>
      <p:sp>
        <p:nvSpPr>
          <p:cNvPr id="12" name="TextBox 11"/>
          <p:cNvSpPr txBox="1"/>
          <p:nvPr/>
        </p:nvSpPr>
        <p:spPr>
          <a:xfrm>
            <a:off x="4714876" y="4500570"/>
            <a:ext cx="1785950" cy="646331"/>
          </a:xfrm>
          <a:prstGeom prst="rect">
            <a:avLst/>
          </a:prstGeom>
          <a:noFill/>
        </p:spPr>
        <p:txBody>
          <a:bodyPr wrap="square" rtlCol="0">
            <a:spAutoFit/>
          </a:bodyPr>
          <a:lstStyle/>
          <a:p>
            <a:r>
              <a:rPr lang="en-US" dirty="0" smtClean="0">
                <a:solidFill>
                  <a:srgbClr val="FF0000"/>
                </a:solidFill>
              </a:rPr>
              <a:t>Value assign into constant</a:t>
            </a:r>
            <a:endParaRPr lang="en-MY"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t> 	</a:t>
            </a:r>
            <a:r>
              <a:rPr lang="en-US" dirty="0" smtClean="0">
                <a:latin typeface="Book Antiqua" pitchFamily="18" charset="0"/>
              </a:rPr>
              <a:t>Example script 1:</a:t>
            </a:r>
          </a:p>
          <a:p>
            <a:pPr>
              <a:buNone/>
            </a:pPr>
            <a:r>
              <a:rPr lang="en-US" dirty="0" smtClean="0">
                <a:latin typeface="Book Antiqua" pitchFamily="18" charset="0"/>
              </a:rPr>
              <a:t>	</a:t>
            </a:r>
            <a:r>
              <a:rPr lang="en-US" dirty="0" smtClean="0">
                <a:solidFill>
                  <a:srgbClr val="FF0000"/>
                </a:solidFill>
                <a:latin typeface="Book Antiqua" pitchFamily="18" charset="0"/>
              </a:rPr>
              <a:t>      &lt;?</a:t>
            </a:r>
            <a:r>
              <a:rPr lang="en-US" dirty="0" err="1" smtClean="0">
                <a:solidFill>
                  <a:srgbClr val="FF0000"/>
                </a:solidFill>
                <a:latin typeface="Book Antiqua" pitchFamily="18" charset="0"/>
              </a:rPr>
              <a:t>php</a:t>
            </a:r>
            <a:endParaRPr lang="en-US" dirty="0" smtClean="0">
              <a:solidFill>
                <a:srgbClr val="FF0000"/>
              </a:solidFill>
              <a:latin typeface="Book Antiqua" pitchFamily="18" charset="0"/>
            </a:endParaRPr>
          </a:p>
          <a:p>
            <a:pPr>
              <a:buNone/>
            </a:pPr>
            <a:r>
              <a:rPr lang="en-US" dirty="0" smtClean="0">
                <a:solidFill>
                  <a:srgbClr val="FF0000"/>
                </a:solidFill>
                <a:latin typeface="Book Antiqua" pitchFamily="18" charset="0"/>
              </a:rPr>
              <a:t>		 define</a:t>
            </a:r>
            <a:r>
              <a:rPr lang="en-US" dirty="0" smtClean="0">
                <a:latin typeface="Book Antiqua" pitchFamily="18" charset="0"/>
              </a:rPr>
              <a:t>(‘</a:t>
            </a:r>
            <a:r>
              <a:rPr lang="en-US" dirty="0" smtClean="0">
                <a:solidFill>
                  <a:schemeClr val="tx2"/>
                </a:solidFill>
                <a:latin typeface="Book Antiqua" pitchFamily="18" charset="0"/>
              </a:rPr>
              <a:t>NOTE’</a:t>
            </a:r>
            <a:r>
              <a:rPr lang="en-US" dirty="0" smtClean="0">
                <a:latin typeface="Book Antiqua" pitchFamily="18" charset="0"/>
              </a:rPr>
              <a:t>, ‘</a:t>
            </a:r>
            <a:r>
              <a:rPr lang="en-US" dirty="0" smtClean="0">
                <a:solidFill>
                  <a:schemeClr val="accent3">
                    <a:lumMod val="50000"/>
                  </a:schemeClr>
                </a:solidFill>
                <a:latin typeface="Book Antiqua" pitchFamily="18" charset="0"/>
              </a:rPr>
              <a:t>Welcome To My Beach House’</a:t>
            </a:r>
            <a:r>
              <a:rPr lang="en-US" dirty="0" smtClean="0">
                <a:latin typeface="Book Antiqua" pitchFamily="18" charset="0"/>
              </a:rPr>
              <a:t>) ;</a:t>
            </a:r>
          </a:p>
          <a:p>
            <a:pPr>
              <a:buNone/>
            </a:pPr>
            <a:r>
              <a:rPr lang="en-US" dirty="0" smtClean="0">
                <a:solidFill>
                  <a:srgbClr val="FF0000"/>
                </a:solidFill>
                <a:latin typeface="Book Antiqua" pitchFamily="18" charset="0"/>
              </a:rPr>
              <a:t>		</a:t>
            </a:r>
            <a:r>
              <a:rPr lang="en-US" dirty="0" smtClean="0">
                <a:latin typeface="Book Antiqua" pitchFamily="18" charset="0"/>
              </a:rPr>
              <a:t>echo NOTE;</a:t>
            </a:r>
            <a:r>
              <a:rPr lang="en-US" dirty="0" smtClean="0">
                <a:solidFill>
                  <a:srgbClr val="FF0000"/>
                </a:solidFill>
                <a:latin typeface="Book Antiqua" pitchFamily="18" charset="0"/>
              </a:rPr>
              <a:t>		</a:t>
            </a:r>
          </a:p>
          <a:p>
            <a:pPr>
              <a:buNone/>
            </a:pPr>
            <a:r>
              <a:rPr lang="en-US" dirty="0" smtClean="0">
                <a:solidFill>
                  <a:srgbClr val="FF0000"/>
                </a:solidFill>
                <a:latin typeface="Book Antiqua" pitchFamily="18" charset="0"/>
              </a:rPr>
              <a:t>		?&gt;</a:t>
            </a:r>
          </a:p>
          <a:p>
            <a:pPr>
              <a:buNone/>
            </a:pPr>
            <a:r>
              <a:rPr lang="en-US" dirty="0" smtClean="0">
                <a:solidFill>
                  <a:srgbClr val="FF3300"/>
                </a:solidFill>
                <a:latin typeface="Book Antiqua" pitchFamily="18" charset="0"/>
              </a:rPr>
              <a:t>			</a:t>
            </a:r>
            <a:endParaRPr lang="en-MY" dirty="0">
              <a:latin typeface="Book Antiqu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a:pPr>
            <a:r>
              <a:rPr lang="en-US" dirty="0" smtClean="0">
                <a:latin typeface="Book Antiqua" pitchFamily="18" charset="0"/>
              </a:rPr>
              <a:t>Basic Syntax</a:t>
            </a:r>
            <a:endParaRPr lang="en-MY" dirty="0">
              <a:latin typeface="Book Antiqua" pitchFamily="18" charset="0"/>
            </a:endParaRPr>
          </a:p>
        </p:txBody>
      </p:sp>
      <p:sp>
        <p:nvSpPr>
          <p:cNvPr id="3" name="Content Placeholder 2"/>
          <p:cNvSpPr>
            <a:spLocks noGrp="1"/>
          </p:cNvSpPr>
          <p:nvPr>
            <p:ph idx="1"/>
          </p:nvPr>
        </p:nvSpPr>
        <p:spPr/>
        <p:txBody>
          <a:bodyPr>
            <a:normAutofit/>
          </a:bodyPr>
          <a:lstStyle/>
          <a:p>
            <a:pPr marL="514350" indent="-514350">
              <a:buFont typeface="+mj-lt"/>
              <a:buAutoNum type="alphaLcPeriod"/>
            </a:pPr>
            <a:r>
              <a:rPr lang="en-US" dirty="0" smtClean="0"/>
              <a:t>Formal PHP Tag</a:t>
            </a:r>
          </a:p>
          <a:p>
            <a:pPr marL="514350" indent="-514350">
              <a:buNone/>
            </a:pPr>
            <a:r>
              <a:rPr lang="en-US" dirty="0"/>
              <a:t>	</a:t>
            </a:r>
            <a:r>
              <a:rPr lang="en-US" dirty="0" smtClean="0"/>
              <a:t>	</a:t>
            </a:r>
            <a:r>
              <a:rPr lang="en-US" dirty="0" smtClean="0">
                <a:solidFill>
                  <a:srgbClr val="FF0000"/>
                </a:solidFill>
              </a:rPr>
              <a:t>&lt;?</a:t>
            </a:r>
            <a:r>
              <a:rPr lang="en-US" dirty="0" err="1" smtClean="0">
                <a:solidFill>
                  <a:srgbClr val="FF0000"/>
                </a:solidFill>
              </a:rPr>
              <a:t>php</a:t>
            </a:r>
            <a:endParaRPr lang="en-US" dirty="0" smtClean="0">
              <a:solidFill>
                <a:srgbClr val="FF0000"/>
              </a:solidFill>
            </a:endParaRPr>
          </a:p>
          <a:p>
            <a:pPr marL="514350" indent="-514350">
              <a:buNone/>
            </a:pPr>
            <a:r>
              <a:rPr lang="en-US" dirty="0"/>
              <a:t>	</a:t>
            </a:r>
            <a:r>
              <a:rPr lang="en-US" dirty="0" smtClean="0"/>
              <a:t>	#here is </a:t>
            </a:r>
            <a:r>
              <a:rPr lang="en-US" dirty="0" err="1" smtClean="0"/>
              <a:t>php</a:t>
            </a:r>
            <a:r>
              <a:rPr lang="en-US" dirty="0" smtClean="0"/>
              <a:t> code</a:t>
            </a:r>
          </a:p>
          <a:p>
            <a:pPr marL="514350" indent="-514350">
              <a:buNone/>
            </a:pPr>
            <a:r>
              <a:rPr lang="en-US" dirty="0"/>
              <a:t>	</a:t>
            </a:r>
            <a:r>
              <a:rPr lang="en-US" dirty="0" smtClean="0"/>
              <a:t>	</a:t>
            </a:r>
            <a:r>
              <a:rPr lang="en-US" dirty="0" smtClean="0">
                <a:solidFill>
                  <a:srgbClr val="FF0000"/>
                </a:solidFill>
              </a:rPr>
              <a:t>?&gt;</a:t>
            </a:r>
          </a:p>
          <a:p>
            <a:pPr marL="514350" indent="-514350">
              <a:buAutoNum type="alphaLcPeriod" startAt="2"/>
            </a:pPr>
            <a:r>
              <a:rPr lang="en-US" dirty="0" smtClean="0"/>
              <a:t>Informal PHP Tag</a:t>
            </a:r>
          </a:p>
          <a:p>
            <a:pPr marL="514350" indent="-514350">
              <a:buNone/>
            </a:pPr>
            <a:r>
              <a:rPr lang="en-US" dirty="0"/>
              <a:t>	</a:t>
            </a:r>
            <a:r>
              <a:rPr lang="en-US" dirty="0" smtClean="0"/>
              <a:t>	</a:t>
            </a:r>
            <a:r>
              <a:rPr lang="en-US" dirty="0" smtClean="0">
                <a:solidFill>
                  <a:srgbClr val="FF0000"/>
                </a:solidFill>
              </a:rPr>
              <a:t>&lt;?</a:t>
            </a:r>
          </a:p>
          <a:p>
            <a:pPr marL="514350" indent="-514350">
              <a:buNone/>
            </a:pPr>
            <a:r>
              <a:rPr lang="en-US" dirty="0"/>
              <a:t>	</a:t>
            </a:r>
            <a:r>
              <a:rPr lang="en-US" dirty="0" smtClean="0"/>
              <a:t> 	#here is </a:t>
            </a:r>
            <a:r>
              <a:rPr lang="en-US" dirty="0" err="1" smtClean="0"/>
              <a:t>php</a:t>
            </a:r>
            <a:r>
              <a:rPr lang="en-US" dirty="0" smtClean="0"/>
              <a:t> code</a:t>
            </a:r>
          </a:p>
          <a:p>
            <a:pPr marL="514350" indent="-514350">
              <a:buNone/>
            </a:pPr>
            <a:r>
              <a:rPr lang="en-US" dirty="0"/>
              <a:t>	</a:t>
            </a:r>
            <a:r>
              <a:rPr lang="en-US" dirty="0" smtClean="0"/>
              <a:t>	</a:t>
            </a:r>
            <a:r>
              <a:rPr lang="en-US" dirty="0" smtClean="0">
                <a:solidFill>
                  <a:srgbClr val="FF0000"/>
                </a:solidFill>
              </a:rPr>
              <a:t>?&gt;</a:t>
            </a:r>
            <a:endParaRPr lang="en-MY" dirty="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Example script 2:</a:t>
            </a:r>
            <a:endParaRPr lang="en-US" dirty="0" smtClean="0">
              <a:solidFill>
                <a:srgbClr val="FF0000"/>
              </a:solidFill>
              <a:latin typeface="Book Antiqua" pitchFamily="18" charset="0"/>
            </a:endParaRPr>
          </a:p>
          <a:p>
            <a:pPr>
              <a:buNone/>
            </a:pPr>
            <a:r>
              <a:rPr lang="en-US" dirty="0" smtClean="0">
                <a:solidFill>
                  <a:srgbClr val="FF0000"/>
                </a:solidFill>
                <a:latin typeface="Book Antiqua" pitchFamily="18" charset="0"/>
              </a:rPr>
              <a:t>		&lt;?</a:t>
            </a:r>
            <a:r>
              <a:rPr lang="en-US" dirty="0" err="1" smtClean="0">
                <a:solidFill>
                  <a:srgbClr val="FF0000"/>
                </a:solidFill>
                <a:latin typeface="Book Antiqua" pitchFamily="18" charset="0"/>
              </a:rPr>
              <a:t>php</a:t>
            </a:r>
            <a:endParaRPr lang="en-US" dirty="0" smtClean="0">
              <a:solidFill>
                <a:srgbClr val="FF0000"/>
              </a:solidFill>
              <a:latin typeface="Book Antiqua" pitchFamily="18" charset="0"/>
            </a:endParaRPr>
          </a:p>
          <a:p>
            <a:pPr>
              <a:buNone/>
            </a:pPr>
            <a:r>
              <a:rPr lang="en-US" dirty="0" smtClean="0">
                <a:solidFill>
                  <a:srgbClr val="FF0000"/>
                </a:solidFill>
                <a:latin typeface="Book Antiqua" pitchFamily="18" charset="0"/>
              </a:rPr>
              <a:t>		 define</a:t>
            </a:r>
            <a:r>
              <a:rPr lang="en-US" dirty="0" smtClean="0">
                <a:latin typeface="Book Antiqua" pitchFamily="18" charset="0"/>
              </a:rPr>
              <a:t>(‘</a:t>
            </a:r>
            <a:r>
              <a:rPr lang="en-US" dirty="0" smtClean="0">
                <a:solidFill>
                  <a:schemeClr val="tx2"/>
                </a:solidFill>
                <a:latin typeface="Book Antiqua" pitchFamily="18" charset="0"/>
              </a:rPr>
              <a:t>NUM’</a:t>
            </a:r>
            <a:r>
              <a:rPr lang="en-US" dirty="0" smtClean="0">
                <a:latin typeface="Book Antiqua" pitchFamily="18" charset="0"/>
              </a:rPr>
              <a:t>, 3) ;</a:t>
            </a:r>
          </a:p>
          <a:p>
            <a:pPr>
              <a:buNone/>
            </a:pPr>
            <a:r>
              <a:rPr lang="en-US" dirty="0" smtClean="0">
                <a:solidFill>
                  <a:srgbClr val="FF0000"/>
                </a:solidFill>
                <a:latin typeface="Book Antiqua" pitchFamily="18" charset="0"/>
              </a:rPr>
              <a:t>		</a:t>
            </a:r>
            <a:r>
              <a:rPr lang="en-US" dirty="0" smtClean="0">
                <a:latin typeface="Book Antiqua" pitchFamily="18" charset="0"/>
              </a:rPr>
              <a:t>echo NUM;</a:t>
            </a:r>
            <a:r>
              <a:rPr lang="en-US" dirty="0" smtClean="0">
                <a:solidFill>
                  <a:srgbClr val="FF0000"/>
                </a:solidFill>
                <a:latin typeface="Book Antiqua" pitchFamily="18" charset="0"/>
              </a:rPr>
              <a:t>		</a:t>
            </a:r>
          </a:p>
          <a:p>
            <a:pPr>
              <a:buNone/>
            </a:pPr>
            <a:r>
              <a:rPr lang="en-US" dirty="0" smtClean="0">
                <a:solidFill>
                  <a:srgbClr val="FF0000"/>
                </a:solidFill>
                <a:latin typeface="Book Antiqua" pitchFamily="18" charset="0"/>
              </a:rPr>
              <a:t>		?&gt;</a:t>
            </a:r>
            <a:endParaRPr lang="en-MY"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noAutofit/>
          </a:bodyPr>
          <a:lstStyle/>
          <a:p>
            <a:pPr>
              <a:buFont typeface="Wingdings" pitchFamily="2" charset="2"/>
              <a:buChar char="q"/>
            </a:pPr>
            <a:r>
              <a:rPr lang="en-US" dirty="0" smtClean="0">
                <a:latin typeface="Book Antiqua" pitchFamily="18" charset="0"/>
              </a:rPr>
              <a:t> 	Predefined Constant-PHP Constant</a:t>
            </a:r>
          </a:p>
          <a:p>
            <a:pPr>
              <a:buNone/>
            </a:pPr>
            <a:r>
              <a:rPr lang="en-US" dirty="0" smtClean="0">
                <a:latin typeface="Book Antiqua" pitchFamily="18" charset="0"/>
              </a:rPr>
              <a:t>		Predefined constant is a system constant which is does not need to define in script. </a:t>
            </a:r>
          </a:p>
          <a:p>
            <a:pPr>
              <a:buFont typeface="Wingdings" pitchFamily="2" charset="2"/>
              <a:buChar char="q"/>
            </a:pPr>
            <a:r>
              <a:rPr lang="en-US" dirty="0" smtClean="0">
                <a:latin typeface="Book Antiqua" pitchFamily="18" charset="0"/>
              </a:rPr>
              <a:t> 	Features of predefined constant :</a:t>
            </a:r>
          </a:p>
          <a:p>
            <a:pPr marL="1371600" lvl="2" indent="-571500">
              <a:buFont typeface="+mj-lt"/>
              <a:buAutoNum type="romanLcPeriod"/>
            </a:pPr>
            <a:r>
              <a:rPr lang="en-US" sz="3200" dirty="0" smtClean="0">
                <a:latin typeface="Book Antiqua" pitchFamily="18" charset="0"/>
              </a:rPr>
              <a:t>Predefined Constant is named using all capitals </a:t>
            </a:r>
          </a:p>
          <a:p>
            <a:pPr marL="1371600" lvl="2" indent="-571500">
              <a:buFont typeface="+mj-lt"/>
              <a:buAutoNum type="romanLcPeriod"/>
            </a:pPr>
            <a:r>
              <a:rPr lang="en-US" sz="3200" dirty="0" smtClean="0">
                <a:latin typeface="Book Antiqua" pitchFamily="18" charset="0"/>
              </a:rPr>
              <a:t>The value of predefined constant cannot be change </a:t>
            </a:r>
          </a:p>
          <a:p>
            <a:pPr marL="1371600" lvl="2" indent="-571500">
              <a:buNone/>
            </a:pPr>
            <a:endParaRPr lang="en-MY" sz="3200" dirty="0">
              <a:latin typeface="Book Antiqua"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normAutofit lnSpcReduction="10000"/>
          </a:bodyPr>
          <a:lstStyle/>
          <a:p>
            <a:pPr marL="1371600" lvl="2" indent="-571500">
              <a:buFont typeface="+mj-lt"/>
              <a:buAutoNum type="romanLcPeriod" startAt="4"/>
            </a:pPr>
            <a:r>
              <a:rPr lang="en-US" sz="3200" dirty="0" smtClean="0">
                <a:latin typeface="Book Antiqua" pitchFamily="18" charset="0"/>
              </a:rPr>
              <a:t>The value of predefine constant is about information of PHP script being executed</a:t>
            </a:r>
          </a:p>
          <a:p>
            <a:pPr marL="1371600" lvl="2" indent="-571500">
              <a:buFont typeface="+mj-lt"/>
              <a:buAutoNum type="romanLcPeriod" startAt="4"/>
            </a:pPr>
            <a:r>
              <a:rPr lang="en-US" sz="3200" dirty="0" smtClean="0">
                <a:latin typeface="Book Antiqua" pitchFamily="18" charset="0"/>
              </a:rPr>
              <a:t>Predefine constant cannot be printed within quotation marks</a:t>
            </a:r>
          </a:p>
          <a:p>
            <a:pPr marL="1371600" lvl="2" indent="-571500">
              <a:buFont typeface="+mj-lt"/>
              <a:buAutoNum type="romanLcPeriod" startAt="4"/>
            </a:pPr>
            <a:r>
              <a:rPr lang="en-US" sz="3200" dirty="0" smtClean="0">
                <a:latin typeface="Book Antiqua" pitchFamily="18" charset="0"/>
              </a:rPr>
              <a:t>The predefined constant name cannot be use as constant name because it will cause an error</a:t>
            </a:r>
          </a:p>
          <a:p>
            <a:pPr marL="1371600" lvl="2" indent="-571500">
              <a:buNone/>
            </a:pPr>
            <a:r>
              <a:rPr lang="en-US" sz="3200" dirty="0" smtClean="0">
                <a:latin typeface="Book Antiqua" pitchFamily="18" charset="0"/>
              </a:rPr>
              <a:t>	</a:t>
            </a:r>
            <a:endParaRPr lang="en-MY" sz="32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The list of predefine constant in PHP</a:t>
            </a:r>
          </a:p>
          <a:p>
            <a:pPr marL="1371600" lvl="2" indent="-571500">
              <a:buFont typeface="+mj-lt"/>
              <a:buAutoNum type="romanLcPeriod"/>
            </a:pPr>
            <a:r>
              <a:rPr lang="en-US" sz="3200" dirty="0" smtClean="0">
                <a:latin typeface="Book Antiqua" pitchFamily="18" charset="0"/>
              </a:rPr>
              <a:t>_FILE_</a:t>
            </a:r>
          </a:p>
          <a:p>
            <a:pPr marL="1371600" lvl="2" indent="-571500">
              <a:buFont typeface="+mj-lt"/>
              <a:buAutoNum type="romanLcPeriod"/>
            </a:pPr>
            <a:r>
              <a:rPr lang="en-US" sz="3200" dirty="0" smtClean="0">
                <a:latin typeface="Book Antiqua" pitchFamily="18" charset="0"/>
              </a:rPr>
              <a:t>_LINE_</a:t>
            </a:r>
          </a:p>
          <a:p>
            <a:pPr marL="1371600" lvl="2" indent="-571500">
              <a:buFont typeface="+mj-lt"/>
              <a:buAutoNum type="romanLcPeriod"/>
            </a:pPr>
            <a:r>
              <a:rPr lang="en-US" sz="3200" dirty="0" smtClean="0">
                <a:latin typeface="Book Antiqua" pitchFamily="18" charset="0"/>
              </a:rPr>
              <a:t>PHP_VERSION</a:t>
            </a:r>
          </a:p>
          <a:p>
            <a:pPr marL="1371600" lvl="2" indent="-571500">
              <a:buFont typeface="+mj-lt"/>
              <a:buAutoNum type="romanLcPeriod"/>
            </a:pPr>
            <a:r>
              <a:rPr lang="en-US" sz="3200" dirty="0" smtClean="0">
                <a:latin typeface="Book Antiqua" pitchFamily="18" charset="0"/>
              </a:rPr>
              <a:t>PHP_OS</a:t>
            </a:r>
          </a:p>
          <a:p>
            <a:pPr marL="1371600" lvl="2" indent="-571500">
              <a:buFont typeface="+mj-lt"/>
              <a:buAutoNum type="romanLcPeriod"/>
            </a:pPr>
            <a:r>
              <a:rPr lang="en-US" sz="3200" dirty="0" smtClean="0">
                <a:latin typeface="Book Antiqua" pitchFamily="18" charset="0"/>
              </a:rPr>
              <a:t>TRUE</a:t>
            </a:r>
          </a:p>
          <a:p>
            <a:pPr marL="1371600" lvl="2" indent="-571500">
              <a:buFont typeface="+mj-lt"/>
              <a:buAutoNum type="romanLcPeriod"/>
            </a:pPr>
            <a:r>
              <a:rPr lang="en-US" sz="3200" dirty="0" smtClean="0">
                <a:latin typeface="Book Antiqua" pitchFamily="18" charset="0"/>
              </a:rPr>
              <a:t>FALSE</a:t>
            </a: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6"/>
            </a:pPr>
            <a:r>
              <a:rPr lang="en-US" dirty="0" smtClean="0">
                <a:latin typeface="Book Antiqua" pitchFamily="18" charset="0"/>
              </a:rPr>
              <a:t>About Constant</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Example script 3:</a:t>
            </a:r>
            <a:r>
              <a:rPr lang="en-US" dirty="0" smtClean="0">
                <a:solidFill>
                  <a:srgbClr val="FF0000"/>
                </a:solidFill>
                <a:latin typeface="Book Antiqua" pitchFamily="18" charset="0"/>
              </a:rPr>
              <a:t> </a:t>
            </a:r>
          </a:p>
          <a:p>
            <a:pPr>
              <a:buNone/>
            </a:pPr>
            <a:r>
              <a:rPr lang="en-US" dirty="0" smtClean="0">
                <a:solidFill>
                  <a:srgbClr val="FF0000"/>
                </a:solidFill>
                <a:latin typeface="Book Antiqua" pitchFamily="18" charset="0"/>
              </a:rPr>
              <a:t>	</a:t>
            </a:r>
            <a:r>
              <a:rPr lang="en-MY" dirty="0" smtClean="0">
                <a:solidFill>
                  <a:srgbClr val="FF0000"/>
                </a:solidFill>
                <a:latin typeface="Book Antiqua" pitchFamily="18" charset="0"/>
              </a:rPr>
              <a:t> &lt;?</a:t>
            </a:r>
            <a:r>
              <a:rPr lang="en-MY" dirty="0" err="1" smtClean="0">
                <a:solidFill>
                  <a:srgbClr val="FF0000"/>
                </a:solidFill>
                <a:latin typeface="Book Antiqua" pitchFamily="18" charset="0"/>
              </a:rPr>
              <a:t>php</a:t>
            </a:r>
            <a:endParaRPr lang="en-MY" dirty="0" smtClean="0">
              <a:solidFill>
                <a:srgbClr val="FF0000"/>
              </a:solidFill>
              <a:latin typeface="Book Antiqua" pitchFamily="18" charset="0"/>
            </a:endParaRPr>
          </a:p>
          <a:p>
            <a:pPr>
              <a:buNone/>
            </a:pPr>
            <a:r>
              <a:rPr lang="en-MY" dirty="0" smtClean="0">
                <a:solidFill>
                  <a:schemeClr val="tx2">
                    <a:lumMod val="75000"/>
                  </a:schemeClr>
                </a:solidFill>
                <a:latin typeface="Book Antiqua" pitchFamily="18" charset="0"/>
              </a:rPr>
              <a:t> echo </a:t>
            </a:r>
            <a:r>
              <a:rPr lang="en-MY" dirty="0" smtClean="0">
                <a:solidFill>
                  <a:srgbClr val="FF0000"/>
                </a:solidFill>
                <a:latin typeface="Book Antiqua" pitchFamily="18" charset="0"/>
              </a:rPr>
              <a:t>("The server is running version&lt;b&gt; "</a:t>
            </a:r>
            <a:r>
              <a:rPr lang="en-MY" dirty="0" smtClean="0">
                <a:solidFill>
                  <a:schemeClr val="tx2">
                    <a:lumMod val="75000"/>
                  </a:schemeClr>
                </a:solidFill>
                <a:latin typeface="Book Antiqua" pitchFamily="18" charset="0"/>
              </a:rPr>
              <a:t>.</a:t>
            </a:r>
            <a:r>
              <a:rPr lang="en-MY" dirty="0" smtClean="0">
                <a:latin typeface="Book Antiqua" pitchFamily="18" charset="0"/>
              </a:rPr>
              <a:t>PHP_VERSION</a:t>
            </a:r>
            <a:r>
              <a:rPr lang="en-MY" dirty="0" smtClean="0">
                <a:solidFill>
                  <a:schemeClr val="tx2">
                    <a:lumMod val="75000"/>
                  </a:schemeClr>
                </a:solidFill>
                <a:latin typeface="Book Antiqua" pitchFamily="18" charset="0"/>
              </a:rPr>
              <a:t>.</a:t>
            </a:r>
            <a:r>
              <a:rPr lang="en-MY" dirty="0" smtClean="0">
                <a:solidFill>
                  <a:srgbClr val="FF0000"/>
                </a:solidFill>
                <a:latin typeface="Book Antiqua" pitchFamily="18" charset="0"/>
              </a:rPr>
              <a:t>"&lt;/b&gt; of PHP on the &lt;b&gt;"</a:t>
            </a:r>
            <a:r>
              <a:rPr lang="en-MY" dirty="0" smtClean="0">
                <a:solidFill>
                  <a:schemeClr val="tx2">
                    <a:lumMod val="75000"/>
                  </a:schemeClr>
                </a:solidFill>
                <a:latin typeface="Book Antiqua" pitchFamily="18" charset="0"/>
              </a:rPr>
              <a:t>.</a:t>
            </a:r>
            <a:r>
              <a:rPr lang="en-MY" dirty="0" smtClean="0">
                <a:latin typeface="Book Antiqua" pitchFamily="18" charset="0"/>
              </a:rPr>
              <a:t>PHP_OS</a:t>
            </a:r>
            <a:r>
              <a:rPr lang="en-MY" dirty="0" smtClean="0">
                <a:solidFill>
                  <a:schemeClr val="tx2">
                    <a:lumMod val="75000"/>
                  </a:schemeClr>
                </a:solidFill>
                <a:latin typeface="Book Antiqua" pitchFamily="18" charset="0"/>
              </a:rPr>
              <a:t>.</a:t>
            </a:r>
            <a:r>
              <a:rPr lang="en-MY" dirty="0" smtClean="0">
                <a:solidFill>
                  <a:srgbClr val="FF0000"/>
                </a:solidFill>
                <a:latin typeface="Book Antiqua" pitchFamily="18" charset="0"/>
              </a:rPr>
              <a:t>"&lt;/b&gt; operating system"</a:t>
            </a:r>
            <a:r>
              <a:rPr lang="en-MY" dirty="0" smtClean="0">
                <a:solidFill>
                  <a:schemeClr val="tx2">
                    <a:lumMod val="75000"/>
                  </a:schemeClr>
                </a:solidFill>
                <a:latin typeface="Book Antiqua" pitchFamily="18" charset="0"/>
              </a:rPr>
              <a:t>);</a:t>
            </a:r>
            <a:endParaRPr lang="en-MY" dirty="0" smtClean="0">
              <a:latin typeface="Book Antiqua" pitchFamily="18" charset="0"/>
            </a:endParaRPr>
          </a:p>
          <a:p>
            <a:pPr>
              <a:buNone/>
            </a:pPr>
            <a:r>
              <a:rPr lang="en-MY" dirty="0" smtClean="0">
                <a:solidFill>
                  <a:srgbClr val="FF0000"/>
                </a:solidFill>
                <a:latin typeface="Book Antiqua" pitchFamily="18" charset="0"/>
              </a:rPr>
              <a:t>   ?&gt;</a:t>
            </a:r>
            <a:endParaRPr lang="en-MY"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1643074"/>
          </a:xfrm>
        </p:spPr>
        <p:txBody>
          <a:bodyPr>
            <a:normAutofit fontScale="90000"/>
          </a:bodyPr>
          <a:lstStyle/>
          <a:p>
            <a:pPr marL="857250" indent="-857250" algn="l">
              <a:buFont typeface="+mj-lt"/>
              <a:buAutoNum type="romanLcPeriod" startAt="7"/>
            </a:pPr>
            <a:r>
              <a:rPr lang="en-US" dirty="0" smtClean="0">
                <a:latin typeface="Book Antiqua" pitchFamily="18" charset="0"/>
              </a:rPr>
              <a:t> Single vs. </a:t>
            </a:r>
            <a:r>
              <a:rPr lang="en-US" sz="4900" dirty="0" smtClean="0">
                <a:latin typeface="Book Antiqua" pitchFamily="18" charset="0"/>
              </a:rPr>
              <a:t>Double</a:t>
            </a:r>
            <a:r>
              <a:rPr lang="en-US" dirty="0" smtClean="0">
                <a:latin typeface="Book Antiqua" pitchFamily="18" charset="0"/>
              </a:rPr>
              <a:t> Quotation Marks </a:t>
            </a:r>
            <a:br>
              <a:rPr lang="en-US" dirty="0" smtClean="0">
                <a:latin typeface="Book Antiqua" pitchFamily="18" charset="0"/>
              </a:rPr>
            </a:br>
            <a:endParaRPr lang="en-MY" dirty="0"/>
          </a:p>
        </p:txBody>
      </p:sp>
      <p:sp>
        <p:nvSpPr>
          <p:cNvPr id="3" name="Content Placeholder 2"/>
          <p:cNvSpPr>
            <a:spLocks noGrp="1"/>
          </p:cNvSpPr>
          <p:nvPr>
            <p:ph idx="1"/>
          </p:nvPr>
        </p:nvSpPr>
        <p:spPr>
          <a:xfrm>
            <a:off x="457200" y="1428736"/>
            <a:ext cx="8229600" cy="5286412"/>
          </a:xfrm>
        </p:spPr>
        <p:txBody>
          <a:bodyPr>
            <a:normAutofit fontScale="92500" lnSpcReduction="20000"/>
          </a:bodyPr>
          <a:lstStyle/>
          <a:p>
            <a:pPr>
              <a:buFont typeface="Wingdings" pitchFamily="2" charset="2"/>
              <a:buChar char="q"/>
            </a:pPr>
            <a:r>
              <a:rPr lang="en-US" dirty="0" smtClean="0">
                <a:latin typeface="Book Antiqua" pitchFamily="18" charset="0"/>
              </a:rPr>
              <a:t> 	</a:t>
            </a:r>
            <a:r>
              <a:rPr lang="en-US" sz="3800" dirty="0" smtClean="0">
                <a:latin typeface="Book Antiqua" pitchFamily="18" charset="0"/>
              </a:rPr>
              <a:t>Single quotes will always display exactly what you type   </a:t>
            </a:r>
          </a:p>
          <a:p>
            <a:pPr>
              <a:buFont typeface="Wingdings" pitchFamily="2" charset="2"/>
              <a:buChar char="q"/>
            </a:pPr>
            <a:r>
              <a:rPr lang="en-US" sz="3800" dirty="0" smtClean="0">
                <a:latin typeface="Book Antiqua" pitchFamily="18" charset="0"/>
              </a:rPr>
              <a:t> 	Values within double quotes will be interpolated before it display.</a:t>
            </a:r>
          </a:p>
          <a:p>
            <a:pPr>
              <a:buNone/>
            </a:pPr>
            <a:endParaRPr lang="en-US" sz="4100" dirty="0" smtClean="0">
              <a:latin typeface="Book Antiqua" pitchFamily="18" charset="0"/>
            </a:endParaRPr>
          </a:p>
          <a:p>
            <a:pPr>
              <a:buNone/>
            </a:pPr>
            <a:r>
              <a:rPr lang="en-US" dirty="0" smtClean="0">
                <a:latin typeface="Book Antiqua" pitchFamily="18" charset="0"/>
              </a:rPr>
              <a:t>		</a:t>
            </a:r>
            <a:r>
              <a:rPr lang="en-US" sz="3800" dirty="0" smtClean="0">
                <a:latin typeface="Book Antiqua" pitchFamily="18" charset="0"/>
              </a:rPr>
              <a:t>Example</a:t>
            </a:r>
            <a:r>
              <a:rPr lang="en-US" dirty="0" smtClean="0">
                <a:latin typeface="Book Antiqua" pitchFamily="18" charset="0"/>
              </a:rPr>
              <a:t> single quotation:</a:t>
            </a:r>
          </a:p>
          <a:p>
            <a:pPr>
              <a:buNone/>
            </a:pPr>
            <a:r>
              <a:rPr lang="en-US" dirty="0" smtClean="0">
                <a:latin typeface="Book Antiqua" pitchFamily="18" charset="0"/>
              </a:rPr>
              <a:t>		$</a:t>
            </a:r>
            <a:r>
              <a:rPr lang="en-US" dirty="0" err="1" smtClean="0">
                <a:latin typeface="Book Antiqua" pitchFamily="18" charset="0"/>
              </a:rPr>
              <a:t>var</a:t>
            </a:r>
            <a:r>
              <a:rPr lang="en-US" dirty="0" smtClean="0">
                <a:latin typeface="Book Antiqua" pitchFamily="18" charset="0"/>
              </a:rPr>
              <a:t>=‘test’;</a:t>
            </a:r>
          </a:p>
          <a:p>
            <a:pPr>
              <a:buNone/>
            </a:pPr>
            <a:r>
              <a:rPr lang="en-US" dirty="0" smtClean="0">
                <a:latin typeface="Book Antiqua" pitchFamily="18" charset="0"/>
              </a:rPr>
              <a:t>		echo </a:t>
            </a:r>
            <a:r>
              <a:rPr lang="en-US" dirty="0" smtClean="0">
                <a:solidFill>
                  <a:srgbClr val="FF0000"/>
                </a:solidFill>
                <a:latin typeface="Book Antiqua" pitchFamily="18" charset="0"/>
              </a:rPr>
              <a:t>‘</a:t>
            </a:r>
            <a:r>
              <a:rPr lang="en-US" dirty="0" err="1" smtClean="0">
                <a:latin typeface="Book Antiqua" pitchFamily="18" charset="0"/>
              </a:rPr>
              <a:t>Var</a:t>
            </a:r>
            <a:r>
              <a:rPr lang="en-US" dirty="0" smtClean="0">
                <a:latin typeface="Book Antiqua" pitchFamily="18" charset="0"/>
              </a:rPr>
              <a:t>  is equal to $</a:t>
            </a:r>
            <a:r>
              <a:rPr lang="en-US" dirty="0" err="1" smtClean="0">
                <a:latin typeface="Book Antiqua" pitchFamily="18" charset="0"/>
              </a:rPr>
              <a:t>var</a:t>
            </a:r>
            <a:r>
              <a:rPr lang="en-US" dirty="0" smtClean="0">
                <a:solidFill>
                  <a:srgbClr val="FF0000"/>
                </a:solidFill>
                <a:latin typeface="Book Antiqua" pitchFamily="18" charset="0"/>
              </a:rPr>
              <a:t>’</a:t>
            </a:r>
            <a:r>
              <a:rPr lang="en-US" dirty="0" smtClean="0">
                <a:latin typeface="Book Antiqua" pitchFamily="18" charset="0"/>
              </a:rPr>
              <a:t>;</a:t>
            </a:r>
          </a:p>
          <a:p>
            <a:pPr>
              <a:buNone/>
            </a:pPr>
            <a:r>
              <a:rPr lang="en-US" dirty="0" smtClean="0">
                <a:latin typeface="Book Antiqua" pitchFamily="18" charset="0"/>
              </a:rPr>
              <a:t>		Output :</a:t>
            </a:r>
          </a:p>
          <a:p>
            <a:pPr>
              <a:buNone/>
            </a:pPr>
            <a:r>
              <a:rPr lang="en-US" dirty="0" smtClean="0">
                <a:latin typeface="Book Antiqua" pitchFamily="18" charset="0"/>
              </a:rPr>
              <a:t>		</a:t>
            </a:r>
            <a:r>
              <a:rPr lang="en-US" dirty="0" err="1" smtClean="0">
                <a:latin typeface="Book Antiqua" pitchFamily="18" charset="0"/>
              </a:rPr>
              <a:t>Var</a:t>
            </a:r>
            <a:r>
              <a:rPr lang="en-US" dirty="0" smtClean="0">
                <a:latin typeface="Book Antiqua" pitchFamily="18" charset="0"/>
              </a:rPr>
              <a:t> is equal to $</a:t>
            </a:r>
            <a:r>
              <a:rPr lang="en-US" dirty="0" err="1" smtClean="0">
                <a:latin typeface="Book Antiqua" pitchFamily="18" charset="0"/>
              </a:rPr>
              <a:t>var</a:t>
            </a:r>
            <a:endParaRPr lang="en-US" dirty="0" smtClean="0">
              <a:latin typeface="Book Antiqua" pitchFamily="18" charset="0"/>
            </a:endParaRPr>
          </a:p>
          <a:p>
            <a:pPr marL="971550" lvl="1" indent="-571500">
              <a:buNone/>
            </a:pPr>
            <a:r>
              <a:rPr lang="en-US" dirty="0" smtClean="0">
                <a:latin typeface="Book Antiqua" pitchFamily="18" charset="0"/>
              </a:rPr>
              <a:t>	</a:t>
            </a:r>
          </a:p>
          <a:p>
            <a:pPr>
              <a:buNone/>
            </a:pP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857250" indent="-857250" algn="l">
              <a:buFont typeface="+mj-lt"/>
              <a:buAutoNum type="romanLcPeriod" startAt="7"/>
            </a:pPr>
            <a:r>
              <a:rPr lang="en-US" dirty="0" smtClean="0">
                <a:latin typeface="Book Antiqua" pitchFamily="18" charset="0"/>
              </a:rPr>
              <a:t>Single vs. </a:t>
            </a:r>
            <a:r>
              <a:rPr lang="en-US" sz="4900" dirty="0" smtClean="0">
                <a:latin typeface="Book Antiqua" pitchFamily="18" charset="0"/>
              </a:rPr>
              <a:t>Double</a:t>
            </a:r>
            <a:r>
              <a:rPr lang="en-US" dirty="0" smtClean="0">
                <a:latin typeface="Book Antiqua" pitchFamily="18" charset="0"/>
              </a:rPr>
              <a:t> Quotation Marks</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Example double quotation:</a:t>
            </a:r>
          </a:p>
          <a:p>
            <a:pPr>
              <a:buNone/>
            </a:pPr>
            <a:r>
              <a:rPr lang="en-US" dirty="0" smtClean="0">
                <a:latin typeface="Book Antiqua" pitchFamily="18" charset="0"/>
              </a:rPr>
              <a:t>		$</a:t>
            </a:r>
            <a:r>
              <a:rPr lang="en-US" dirty="0" err="1" smtClean="0">
                <a:latin typeface="Book Antiqua" pitchFamily="18" charset="0"/>
              </a:rPr>
              <a:t>var</a:t>
            </a:r>
            <a:r>
              <a:rPr lang="en-US" dirty="0" smtClean="0">
                <a:latin typeface="Book Antiqua" pitchFamily="18" charset="0"/>
              </a:rPr>
              <a:t>=‘test’;</a:t>
            </a:r>
          </a:p>
          <a:p>
            <a:pPr>
              <a:buNone/>
            </a:pPr>
            <a:r>
              <a:rPr lang="en-US" dirty="0" smtClean="0">
                <a:latin typeface="Book Antiqua" pitchFamily="18" charset="0"/>
              </a:rPr>
              <a:t>		echo </a:t>
            </a:r>
            <a:r>
              <a:rPr lang="en-US" dirty="0" smtClean="0">
                <a:solidFill>
                  <a:srgbClr val="FF0000"/>
                </a:solidFill>
                <a:latin typeface="Book Antiqua" pitchFamily="18" charset="0"/>
              </a:rPr>
              <a:t>“</a:t>
            </a:r>
            <a:r>
              <a:rPr lang="en-US" dirty="0" err="1" smtClean="0">
                <a:latin typeface="Book Antiqua" pitchFamily="18" charset="0"/>
              </a:rPr>
              <a:t>Var</a:t>
            </a:r>
            <a:r>
              <a:rPr lang="en-US" dirty="0" smtClean="0">
                <a:latin typeface="Book Antiqua" pitchFamily="18" charset="0"/>
              </a:rPr>
              <a:t>  is equal to $</a:t>
            </a:r>
            <a:r>
              <a:rPr lang="en-US" dirty="0" err="1" smtClean="0">
                <a:latin typeface="Book Antiqua" pitchFamily="18" charset="0"/>
              </a:rPr>
              <a:t>var</a:t>
            </a:r>
            <a:r>
              <a:rPr lang="en-US" dirty="0" smtClean="0">
                <a:solidFill>
                  <a:srgbClr val="FF0000"/>
                </a:solidFill>
                <a:latin typeface="Book Antiqua" pitchFamily="18" charset="0"/>
              </a:rPr>
              <a:t>”</a:t>
            </a:r>
            <a:r>
              <a:rPr lang="en-US" dirty="0" smtClean="0">
                <a:latin typeface="Book Antiqua" pitchFamily="18" charset="0"/>
              </a:rPr>
              <a:t>;</a:t>
            </a:r>
          </a:p>
          <a:p>
            <a:pPr>
              <a:buNone/>
            </a:pPr>
            <a:r>
              <a:rPr lang="en-US" dirty="0" smtClean="0">
                <a:latin typeface="Book Antiqua" pitchFamily="18" charset="0"/>
              </a:rPr>
              <a:t>		Output :</a:t>
            </a:r>
          </a:p>
          <a:p>
            <a:pPr>
              <a:buNone/>
            </a:pPr>
            <a:r>
              <a:rPr lang="en-US" dirty="0" smtClean="0">
                <a:latin typeface="Book Antiqua" pitchFamily="18" charset="0"/>
              </a:rPr>
              <a:t>		</a:t>
            </a:r>
            <a:r>
              <a:rPr lang="en-US" dirty="0" err="1" smtClean="0">
                <a:latin typeface="Book Antiqua" pitchFamily="18" charset="0"/>
              </a:rPr>
              <a:t>Var</a:t>
            </a:r>
            <a:r>
              <a:rPr lang="en-US" dirty="0" smtClean="0">
                <a:latin typeface="Book Antiqua" pitchFamily="18" charset="0"/>
              </a:rPr>
              <a:t> is equal to test</a:t>
            </a:r>
          </a:p>
          <a:p>
            <a:pPr>
              <a:buNone/>
            </a:pPr>
            <a:endParaRPr lang="en-MY"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PHP OPERATORS</a:t>
            </a:r>
            <a:endParaRPr lang="en-MY" dirty="0">
              <a:latin typeface="Book Antiqua"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latin typeface="Book Antiqua" pitchFamily="18" charset="0"/>
              </a:rPr>
              <a:t> 	The list of operators in PHP:</a:t>
            </a:r>
          </a:p>
          <a:p>
            <a:pPr lvl="2"/>
            <a:r>
              <a:rPr lang="ms-MY" dirty="0" smtClean="0">
                <a:latin typeface="Book Antiqua" pitchFamily="18" charset="0"/>
              </a:rPr>
              <a:t>Arithmetic Operator</a:t>
            </a:r>
            <a:endParaRPr lang="en-MY" dirty="0" smtClean="0">
              <a:latin typeface="Book Antiqua" pitchFamily="18" charset="0"/>
            </a:endParaRPr>
          </a:p>
          <a:p>
            <a:pPr lvl="2"/>
            <a:r>
              <a:rPr lang="ms-MY" dirty="0" smtClean="0">
                <a:latin typeface="Book Antiqua" pitchFamily="18" charset="0"/>
              </a:rPr>
              <a:t>Concatenation Operator</a:t>
            </a:r>
            <a:endParaRPr lang="en-MY" dirty="0" smtClean="0">
              <a:latin typeface="Book Antiqua" pitchFamily="18" charset="0"/>
            </a:endParaRPr>
          </a:p>
          <a:p>
            <a:pPr lvl="2"/>
            <a:r>
              <a:rPr lang="ms-MY" dirty="0" smtClean="0">
                <a:latin typeface="Book Antiqua" pitchFamily="18" charset="0"/>
              </a:rPr>
              <a:t>Increment and Decrement Operator</a:t>
            </a:r>
            <a:endParaRPr lang="en-MY" dirty="0" smtClean="0">
              <a:latin typeface="Book Antiqua" pitchFamily="18" charset="0"/>
            </a:endParaRPr>
          </a:p>
          <a:p>
            <a:pPr lvl="2"/>
            <a:r>
              <a:rPr lang="ms-MY" dirty="0" smtClean="0">
                <a:latin typeface="Book Antiqua" pitchFamily="18" charset="0"/>
              </a:rPr>
              <a:t>Assignment Operator</a:t>
            </a:r>
            <a:endParaRPr lang="en-MY" dirty="0" smtClean="0">
              <a:latin typeface="Book Antiqua" pitchFamily="18" charset="0"/>
            </a:endParaRPr>
          </a:p>
          <a:p>
            <a:pPr lvl="2"/>
            <a:r>
              <a:rPr lang="ms-MY" dirty="0" smtClean="0">
                <a:latin typeface="Book Antiqua" pitchFamily="18" charset="0"/>
              </a:rPr>
              <a:t>Logical Operator</a:t>
            </a:r>
            <a:endParaRPr lang="en-MY" dirty="0" smtClean="0">
              <a:latin typeface="Book Antiqua" pitchFamily="18" charset="0"/>
            </a:endParaRPr>
          </a:p>
          <a:p>
            <a:pPr lvl="2"/>
            <a:r>
              <a:rPr lang="ms-MY" smtClean="0">
                <a:latin typeface="Book Antiqua" pitchFamily="18" charset="0"/>
              </a:rPr>
              <a:t>Comparison </a:t>
            </a:r>
            <a:r>
              <a:rPr lang="ms-MY" dirty="0" smtClean="0">
                <a:latin typeface="Book Antiqua" pitchFamily="18" charset="0"/>
              </a:rPr>
              <a:t>Operator</a:t>
            </a:r>
            <a:endParaRPr lang="en-MY" dirty="0" smtClean="0">
              <a:latin typeface="Book Antiqua" pitchFamily="18" charset="0"/>
            </a:endParaRPr>
          </a:p>
          <a:p>
            <a:pPr marL="971550" lvl="1" indent="-571500">
              <a:buFont typeface="+mj-lt"/>
              <a:buAutoNum type="romanLcPeriod"/>
            </a:pPr>
            <a:endParaRPr lang="en-MY" dirty="0">
              <a:latin typeface="Book Antiqua"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ctr" rtl="0">
              <a:spcBef>
                <a:spcPct val="0"/>
              </a:spcBef>
            </a:pPr>
            <a:r>
              <a:rPr lang="ms-MY" sz="4400" dirty="0" smtClean="0">
                <a:latin typeface="Book Antiqua" pitchFamily="18" charset="0"/>
              </a:rPr>
              <a:t/>
            </a:r>
            <a:br>
              <a:rPr lang="ms-MY" sz="4400" dirty="0" smtClean="0">
                <a:latin typeface="Book Antiqua" pitchFamily="18" charset="0"/>
              </a:rPr>
            </a:br>
            <a:r>
              <a:rPr lang="ms-MY" sz="4400" dirty="0" smtClean="0">
                <a:latin typeface="Book Antiqua" pitchFamily="18" charset="0"/>
              </a:rPr>
              <a:t>Arithmetic Operator</a:t>
            </a:r>
            <a:r>
              <a:rPr lang="en-MY" sz="4400" dirty="0" smtClean="0">
                <a:latin typeface="Book Antiqua" pitchFamily="18" charset="0"/>
              </a:rPr>
              <a:t/>
            </a:r>
            <a:br>
              <a:rPr lang="en-MY" sz="4400" dirty="0" smtClean="0">
                <a:latin typeface="Book Antiqua" pitchFamily="18" charset="0"/>
              </a:rPr>
            </a:br>
            <a:endParaRPr lang="en-MY" sz="4400" dirty="0"/>
          </a:p>
        </p:txBody>
      </p:sp>
      <p:sp>
        <p:nvSpPr>
          <p:cNvPr id="3" name="Content Placeholder 2"/>
          <p:cNvSpPr>
            <a:spLocks noGrp="1"/>
          </p:cNvSpPr>
          <p:nvPr>
            <p:ph idx="1"/>
          </p:nvPr>
        </p:nvSpPr>
        <p:spPr/>
        <p:txBody>
          <a:bodyPr/>
          <a:lstStyle/>
          <a:p>
            <a:pPr>
              <a:buFont typeface="Wingdings" pitchFamily="2" charset="2"/>
              <a:buChar char="q"/>
            </a:pPr>
            <a:r>
              <a:rPr lang="en-US" dirty="0" smtClean="0"/>
              <a:t>  	</a:t>
            </a:r>
            <a:r>
              <a:rPr lang="en-US" dirty="0" smtClean="0">
                <a:latin typeface="Book Antiqua" pitchFamily="18" charset="0"/>
              </a:rPr>
              <a:t>The most basic of operators in PHP-the built in math operators.</a:t>
            </a:r>
          </a:p>
          <a:p>
            <a:pPr>
              <a:buFont typeface="Wingdings" pitchFamily="2" charset="2"/>
              <a:buChar char="q"/>
            </a:pPr>
            <a:r>
              <a:rPr lang="en-US" dirty="0" smtClean="0">
                <a:latin typeface="Book Antiqua" pitchFamily="18" charset="0"/>
              </a:rPr>
              <a:t> 	List of arithmetic operator:</a:t>
            </a:r>
          </a:p>
          <a:p>
            <a:pPr marL="1371600" lvl="2" indent="-457200">
              <a:buAutoNum type="arabicPeriod"/>
            </a:pPr>
            <a:r>
              <a:rPr lang="en-US" dirty="0" smtClean="0">
                <a:latin typeface="Book Antiqua" pitchFamily="18" charset="0"/>
              </a:rPr>
              <a:t>+</a:t>
            </a:r>
          </a:p>
          <a:p>
            <a:pPr marL="1371600" lvl="2" indent="-457200">
              <a:buAutoNum type="arabicPeriod"/>
            </a:pPr>
            <a:r>
              <a:rPr lang="en-US" dirty="0" smtClean="0">
                <a:latin typeface="Book Antiqua" pitchFamily="18" charset="0"/>
              </a:rPr>
              <a:t>-</a:t>
            </a:r>
          </a:p>
          <a:p>
            <a:pPr marL="1371600" lvl="2" indent="-457200">
              <a:buAutoNum type="arabicPeriod"/>
            </a:pPr>
            <a:r>
              <a:rPr lang="en-US" dirty="0" smtClean="0">
                <a:latin typeface="Book Antiqua" pitchFamily="18" charset="0"/>
              </a:rPr>
              <a:t>*</a:t>
            </a:r>
          </a:p>
          <a:p>
            <a:pPr marL="1371600" lvl="2" indent="-457200">
              <a:buAutoNum type="arabicPeriod"/>
            </a:pPr>
            <a:r>
              <a:rPr lang="en-US" dirty="0" smtClean="0">
                <a:latin typeface="Book Antiqua" pitchFamily="18" charset="0"/>
              </a:rPr>
              <a:t>%</a:t>
            </a:r>
          </a:p>
          <a:p>
            <a:pPr marL="1371600" lvl="2" indent="-457200">
              <a:buAutoNum type="arabicPeriod"/>
            </a:pPr>
            <a:r>
              <a:rPr lang="en-US" dirty="0" smtClean="0">
                <a:latin typeface="Book Antiqua" pitchFamily="18" charset="0"/>
              </a:rPr>
              <a:t>/</a:t>
            </a:r>
          </a:p>
          <a:p>
            <a:pPr lvl="2">
              <a:buNone/>
            </a:pPr>
            <a:r>
              <a:rPr lang="en-US" dirty="0" smtClean="0">
                <a:latin typeface="Book Antiqua" pitchFamily="18" charset="0"/>
              </a:rPr>
              <a:t> </a:t>
            </a:r>
            <a:endParaRPr lang="en-MY" dirty="0">
              <a:latin typeface="Book Antiqua"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lstStyle/>
          <a:p>
            <a:pPr>
              <a:buFont typeface="Wingdings" pitchFamily="2" charset="2"/>
              <a:buChar char="q"/>
            </a:pPr>
            <a:r>
              <a:rPr lang="en-US" dirty="0" smtClean="0"/>
              <a:t> 	</a:t>
            </a:r>
            <a:r>
              <a:rPr lang="en-US" dirty="0" smtClean="0">
                <a:latin typeface="Book Antiqua" pitchFamily="18" charset="0"/>
              </a:rPr>
              <a:t>PHP also support math functions and there are example lists of math functions :</a:t>
            </a:r>
          </a:p>
          <a:p>
            <a:pPr lvl="1">
              <a:buNone/>
            </a:pPr>
            <a:endParaRPr lang="en-US" dirty="0" smtClean="0">
              <a:latin typeface="Book Antiqua" pitchFamily="18" charset="0"/>
            </a:endParaRPr>
          </a:p>
          <a:p>
            <a:pPr>
              <a:buNone/>
            </a:pPr>
            <a:endParaRPr lang="en-MY" dirty="0">
              <a:latin typeface="Book Antiqua" pitchFamily="18" charset="0"/>
            </a:endParaRPr>
          </a:p>
        </p:txBody>
      </p:sp>
      <p:graphicFrame>
        <p:nvGraphicFramePr>
          <p:cNvPr id="4" name="Table 3"/>
          <p:cNvGraphicFramePr>
            <a:graphicFrameLocks noGrp="1"/>
          </p:cNvGraphicFramePr>
          <p:nvPr/>
        </p:nvGraphicFramePr>
        <p:xfrm>
          <a:off x="428594" y="1785926"/>
          <a:ext cx="8572561" cy="4211320"/>
        </p:xfrm>
        <a:graphic>
          <a:graphicData uri="http://schemas.openxmlformats.org/drawingml/2006/table">
            <a:tbl>
              <a:tblPr firstRow="1" bandRow="1">
                <a:tableStyleId>{5C22544A-7EE6-4342-B048-85BDC9FD1C3A}</a:tableStyleId>
              </a:tblPr>
              <a:tblGrid>
                <a:gridCol w="805968"/>
                <a:gridCol w="1611934"/>
                <a:gridCol w="3511454"/>
                <a:gridCol w="2643205"/>
              </a:tblGrid>
              <a:tr h="370840">
                <a:tc>
                  <a:txBody>
                    <a:bodyPr/>
                    <a:lstStyle/>
                    <a:p>
                      <a:pPr algn="ctr"/>
                      <a:r>
                        <a:rPr lang="en-US" sz="1800" dirty="0" smtClean="0">
                          <a:latin typeface="Book Antiqua" pitchFamily="18" charset="0"/>
                        </a:rPr>
                        <a:t>NUM</a:t>
                      </a:r>
                      <a:endParaRPr lang="en-MY" sz="1800" dirty="0">
                        <a:latin typeface="Book Antiqua" pitchFamily="18" charset="0"/>
                      </a:endParaRPr>
                    </a:p>
                  </a:txBody>
                  <a:tcPr/>
                </a:tc>
                <a:tc>
                  <a:txBody>
                    <a:bodyPr/>
                    <a:lstStyle/>
                    <a:p>
                      <a:pPr algn="ctr"/>
                      <a:r>
                        <a:rPr lang="en-US" sz="1800" dirty="0" smtClean="0">
                          <a:latin typeface="Book Antiqua" pitchFamily="18" charset="0"/>
                        </a:rPr>
                        <a:t>FUNCTION</a:t>
                      </a:r>
                      <a:endParaRPr lang="en-MY" sz="1800" dirty="0">
                        <a:latin typeface="Book Antiqua" pitchFamily="18" charset="0"/>
                      </a:endParaRPr>
                    </a:p>
                  </a:txBody>
                  <a:tcPr/>
                </a:tc>
                <a:tc>
                  <a:txBody>
                    <a:bodyPr/>
                    <a:lstStyle/>
                    <a:p>
                      <a:pPr algn="ctr"/>
                      <a:r>
                        <a:rPr lang="en-US" sz="1800" dirty="0" smtClean="0">
                          <a:latin typeface="Book Antiqua" pitchFamily="18" charset="0"/>
                        </a:rPr>
                        <a:t>EXAMPLE</a:t>
                      </a:r>
                      <a:endParaRPr lang="en-MY" sz="1800" dirty="0">
                        <a:latin typeface="Book Antiqua" pitchFamily="18" charset="0"/>
                      </a:endParaRPr>
                    </a:p>
                  </a:txBody>
                  <a:tcPr/>
                </a:tc>
                <a:tc>
                  <a:txBody>
                    <a:bodyPr/>
                    <a:lstStyle/>
                    <a:p>
                      <a:pPr algn="ctr"/>
                      <a:r>
                        <a:rPr lang="en-US" sz="1800" dirty="0" smtClean="0">
                          <a:latin typeface="Book Antiqua" pitchFamily="18" charset="0"/>
                        </a:rPr>
                        <a:t>OUTPUT</a:t>
                      </a:r>
                      <a:endParaRPr lang="en-MY" sz="1800" dirty="0">
                        <a:latin typeface="Book Antiqua" pitchFamily="18" charset="0"/>
                      </a:endParaRPr>
                    </a:p>
                  </a:txBody>
                  <a:tcPr/>
                </a:tc>
              </a:tr>
              <a:tr h="370840">
                <a:tc>
                  <a:txBody>
                    <a:bodyPr/>
                    <a:lstStyle/>
                    <a:p>
                      <a:pPr algn="ctr"/>
                      <a:r>
                        <a:rPr lang="en-US" dirty="0" smtClean="0">
                          <a:latin typeface="Book Antiqua" pitchFamily="18" charset="0"/>
                        </a:rPr>
                        <a:t>1</a:t>
                      </a:r>
                      <a:endParaRPr lang="en-MY" dirty="0">
                        <a:latin typeface="Book Antiqua" pitchFamily="18" charset="0"/>
                      </a:endParaRPr>
                    </a:p>
                  </a:txBody>
                  <a:tcPr/>
                </a:tc>
                <a:tc>
                  <a:txBody>
                    <a:bodyPr/>
                    <a:lstStyle/>
                    <a:p>
                      <a:pPr algn="ctr"/>
                      <a:r>
                        <a:rPr lang="en-US" dirty="0" smtClean="0">
                          <a:latin typeface="Book Antiqua" pitchFamily="18" charset="0"/>
                        </a:rPr>
                        <a:t>abs</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r>
                        <a:rPr lang="en-US" dirty="0" smtClean="0">
                          <a:latin typeface="Book Antiqua" pitchFamily="18" charset="0"/>
                        </a:rPr>
                        <a:t> </a:t>
                      </a:r>
                    </a:p>
                    <a:p>
                      <a:r>
                        <a:rPr lang="en-US" dirty="0" smtClean="0">
                          <a:latin typeface="Book Antiqua" pitchFamily="18" charset="0"/>
                        </a:rPr>
                        <a:t>echo $</a:t>
                      </a:r>
                      <a:r>
                        <a:rPr lang="en-US" dirty="0" err="1" smtClean="0">
                          <a:latin typeface="Book Antiqua" pitchFamily="18" charset="0"/>
                        </a:rPr>
                        <a:t>ab</a:t>
                      </a:r>
                      <a:r>
                        <a:rPr lang="en-US" dirty="0" smtClean="0">
                          <a:latin typeface="Book Antiqua" pitchFamily="18" charset="0"/>
                        </a:rPr>
                        <a:t>=abs(-2.9).”&lt;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$ab2=abs(7).”&lt;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$ab3=abs(-8).”&lt;</a:t>
                      </a:r>
                      <a:r>
                        <a:rPr lang="en-US" dirty="0" err="1" smtClean="0">
                          <a:latin typeface="Book Antiqua" pitchFamily="18" charset="0"/>
                        </a:rPr>
                        <a:t>br</a:t>
                      </a:r>
                      <a:r>
                        <a:rPr lang="en-US" dirty="0" smtClean="0">
                          <a:latin typeface="Book Antiqua" pitchFamily="18" charset="0"/>
                        </a:rPr>
                        <a:t>&gt;”;  </a:t>
                      </a: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r>
                        <a:rPr lang="en-US" dirty="0" smtClean="0">
                          <a:latin typeface="Book Antiqua" pitchFamily="18" charset="0"/>
                        </a:rPr>
                        <a:t>2.9</a:t>
                      </a:r>
                    </a:p>
                    <a:p>
                      <a:r>
                        <a:rPr lang="en-US" dirty="0" smtClean="0">
                          <a:latin typeface="Book Antiqua" pitchFamily="18" charset="0"/>
                        </a:rPr>
                        <a:t>7</a:t>
                      </a:r>
                    </a:p>
                    <a:p>
                      <a:r>
                        <a:rPr lang="en-US" dirty="0" smtClean="0">
                          <a:latin typeface="Book Antiqua" pitchFamily="18" charset="0"/>
                        </a:rPr>
                        <a:t>8</a:t>
                      </a:r>
                      <a:endParaRPr lang="en-MY" dirty="0">
                        <a:latin typeface="Book Antiqua" pitchFamily="18" charset="0"/>
                      </a:endParaRPr>
                    </a:p>
                  </a:txBody>
                  <a:tcPr/>
                </a:tc>
              </a:tr>
              <a:tr h="1166516">
                <a:tc>
                  <a:txBody>
                    <a:bodyPr/>
                    <a:lstStyle/>
                    <a:p>
                      <a:pPr algn="ctr"/>
                      <a:r>
                        <a:rPr lang="en-US" dirty="0" smtClean="0">
                          <a:latin typeface="Book Antiqua" pitchFamily="18" charset="0"/>
                        </a:rPr>
                        <a:t>2</a:t>
                      </a:r>
                      <a:endParaRPr lang="en-MY" dirty="0">
                        <a:latin typeface="Book Antiqua" pitchFamily="18" charset="0"/>
                      </a:endParaRPr>
                    </a:p>
                  </a:txBody>
                  <a:tcPr/>
                </a:tc>
                <a:tc>
                  <a:txBody>
                    <a:bodyPr/>
                    <a:lstStyle/>
                    <a:p>
                      <a:pPr algn="ctr"/>
                      <a:r>
                        <a:rPr lang="en-US" dirty="0" smtClean="0">
                          <a:latin typeface="Book Antiqua" pitchFamily="18" charset="0"/>
                        </a:rPr>
                        <a:t>ceil</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r>
                        <a:rPr lang="en-US" dirty="0" smtClean="0">
                          <a:latin typeface="Book Antiqua" pitchFamily="18" charset="0"/>
                        </a:rPr>
                        <a:t> </a:t>
                      </a:r>
                    </a:p>
                    <a:p>
                      <a:r>
                        <a:rPr lang="en-US" dirty="0" smtClean="0">
                          <a:latin typeface="Book Antiqua" pitchFamily="18" charset="0"/>
                        </a:rPr>
                        <a:t>echo $</a:t>
                      </a:r>
                      <a:r>
                        <a:rPr lang="en-US" dirty="0" err="1" smtClean="0">
                          <a:latin typeface="Book Antiqua" pitchFamily="18" charset="0"/>
                        </a:rPr>
                        <a:t>ce</a:t>
                      </a:r>
                      <a:r>
                        <a:rPr lang="en-US" dirty="0" smtClean="0">
                          <a:latin typeface="Book Antiqua" pitchFamily="18" charset="0"/>
                        </a:rPr>
                        <a:t>=ceil(7.3).”&lt;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$ce2=ceil(8.99).”&lt;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?&gt;</a:t>
                      </a:r>
                      <a:endParaRPr lang="en-MY" dirty="0" smtClean="0">
                        <a:latin typeface="Book Antiqua" pitchFamily="18" charset="0"/>
                      </a:endParaRPr>
                    </a:p>
                  </a:txBody>
                  <a:tcPr/>
                </a:tc>
                <a:tc>
                  <a:txBody>
                    <a:bodyPr/>
                    <a:lstStyle/>
                    <a:p>
                      <a:endParaRPr lang="en-US" dirty="0" smtClean="0">
                        <a:latin typeface="Book Antiqua" pitchFamily="18" charset="0"/>
                      </a:endParaRPr>
                    </a:p>
                    <a:p>
                      <a:r>
                        <a:rPr lang="en-US" dirty="0" smtClean="0">
                          <a:latin typeface="Book Antiqua" pitchFamily="18" charset="0"/>
                        </a:rPr>
                        <a:t>8</a:t>
                      </a:r>
                    </a:p>
                    <a:p>
                      <a:r>
                        <a:rPr lang="en-US" dirty="0" smtClean="0">
                          <a:latin typeface="Book Antiqua" pitchFamily="18" charset="0"/>
                        </a:rPr>
                        <a:t>9</a:t>
                      </a:r>
                      <a:endParaRPr lang="en-MY" dirty="0">
                        <a:latin typeface="Book Antiqua" pitchFamily="18" charset="0"/>
                      </a:endParaRPr>
                    </a:p>
                  </a:txBody>
                  <a:tcPr/>
                </a:tc>
              </a:tr>
              <a:tr h="370840">
                <a:tc>
                  <a:txBody>
                    <a:bodyPr/>
                    <a:lstStyle/>
                    <a:p>
                      <a:pPr algn="ctr"/>
                      <a:r>
                        <a:rPr lang="en-US" dirty="0" smtClean="0">
                          <a:latin typeface="Book Antiqua" pitchFamily="18" charset="0"/>
                        </a:rPr>
                        <a:t>3</a:t>
                      </a:r>
                      <a:endParaRPr lang="en-MY" dirty="0">
                        <a:latin typeface="Book Antiqua" pitchFamily="18" charset="0"/>
                      </a:endParaRPr>
                    </a:p>
                  </a:txBody>
                  <a:tcPr/>
                </a:tc>
                <a:tc>
                  <a:txBody>
                    <a:bodyPr/>
                    <a:lstStyle/>
                    <a:p>
                      <a:pPr algn="ctr"/>
                      <a:r>
                        <a:rPr lang="en-US" dirty="0" smtClean="0">
                          <a:latin typeface="Book Antiqua" pitchFamily="18" charset="0"/>
                        </a:rPr>
                        <a:t>pi</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r>
                        <a:rPr lang="en-US" dirty="0" smtClean="0">
                          <a:latin typeface="Book Antiqua" pitchFamily="18" charset="0"/>
                        </a:rPr>
                        <a:t> </a:t>
                      </a:r>
                    </a:p>
                    <a:p>
                      <a:r>
                        <a:rPr lang="en-US" dirty="0" smtClean="0">
                          <a:latin typeface="Book Antiqua" pitchFamily="18" charset="0"/>
                        </a:rPr>
                        <a:t>echo pi().”&lt;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M_PI.”&lt;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?&gt;</a:t>
                      </a:r>
                      <a:endParaRPr lang="en-MY" dirty="0" smtClean="0">
                        <a:latin typeface="Book Antiqua" pitchFamily="18" charset="0"/>
                      </a:endParaRPr>
                    </a:p>
                  </a:txBody>
                  <a:tcPr/>
                </a:tc>
                <a:tc>
                  <a:txBody>
                    <a:bodyPr/>
                    <a:lstStyle/>
                    <a:p>
                      <a:endParaRPr lang="en-US" dirty="0" smtClean="0">
                        <a:latin typeface="Book Antiqua" pitchFamily="18" charset="0"/>
                      </a:endParaRPr>
                    </a:p>
                    <a:p>
                      <a:r>
                        <a:rPr lang="en-US" dirty="0" smtClean="0">
                          <a:latin typeface="Book Antiqua" pitchFamily="18" charset="0"/>
                        </a:rPr>
                        <a:t>3.1415926535898</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3.1415926535898</a:t>
                      </a:r>
                      <a:endParaRPr lang="en-MY" dirty="0" smtClean="0">
                        <a:latin typeface="Book Antiqua" pitchFamily="18" charset="0"/>
                      </a:endParaRPr>
                    </a:p>
                    <a:p>
                      <a:endParaRPr lang="en-MY" dirty="0">
                        <a:latin typeface="Book Antiqua" pitchFamily="18" charset="0"/>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a:pPr>
            <a:r>
              <a:rPr lang="en-US" dirty="0" smtClean="0">
                <a:latin typeface="Book Antiqua" pitchFamily="18" charset="0"/>
              </a:rPr>
              <a:t>Basic Syntax</a:t>
            </a:r>
            <a:endParaRPr lang="en-MY" dirty="0"/>
          </a:p>
        </p:txBody>
      </p:sp>
      <p:sp>
        <p:nvSpPr>
          <p:cNvPr id="3" name="Content Placeholder 2"/>
          <p:cNvSpPr>
            <a:spLocks noGrp="1"/>
          </p:cNvSpPr>
          <p:nvPr>
            <p:ph idx="1"/>
          </p:nvPr>
        </p:nvSpPr>
        <p:spPr/>
        <p:txBody>
          <a:bodyPr/>
          <a:lstStyle/>
          <a:p>
            <a:pPr>
              <a:buNone/>
            </a:pPr>
            <a:r>
              <a:rPr lang="en-US" dirty="0" smtClean="0"/>
              <a:t>	</a:t>
            </a:r>
          </a:p>
          <a:p>
            <a:pPr>
              <a:buNone/>
            </a:pPr>
            <a:r>
              <a:rPr lang="en-US" i="1" dirty="0">
                <a:latin typeface="Book Antiqua" pitchFamily="18" charset="0"/>
              </a:rPr>
              <a:t>	</a:t>
            </a:r>
            <a:r>
              <a:rPr lang="en-US" dirty="0" smtClean="0">
                <a:latin typeface="Book Antiqua" pitchFamily="18" charset="0"/>
              </a:rPr>
              <a:t>Anything placed within these tags will be treated by the Web Server as PHP(meaning the PHP interpreter will process the code rather than it being immediately sent to the Web browser)</a:t>
            </a:r>
            <a:endParaRPr lang="en-MY" dirty="0">
              <a:latin typeface="Book Antiqua"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500063"/>
          <a:ext cx="8229600" cy="5308600"/>
        </p:xfrm>
        <a:graphic>
          <a:graphicData uri="http://schemas.openxmlformats.org/drawingml/2006/table">
            <a:tbl>
              <a:tblPr firstRow="1" bandRow="1">
                <a:tableStyleId>{5C22544A-7EE6-4342-B048-85BDC9FD1C3A}</a:tableStyleId>
              </a:tblPr>
              <a:tblGrid>
                <a:gridCol w="900090"/>
                <a:gridCol w="1714512"/>
                <a:gridCol w="3786214"/>
                <a:gridCol w="1828784"/>
              </a:tblGrid>
              <a:tr h="370840">
                <a:tc>
                  <a:txBody>
                    <a:bodyPr/>
                    <a:lstStyle/>
                    <a:p>
                      <a:pPr algn="ctr"/>
                      <a:r>
                        <a:rPr lang="en-US" dirty="0" smtClean="0">
                          <a:latin typeface="Book Antiqua" pitchFamily="18" charset="0"/>
                        </a:rPr>
                        <a:t>NUM</a:t>
                      </a:r>
                      <a:endParaRPr lang="en-MY" dirty="0">
                        <a:latin typeface="Book Antiqua" pitchFamily="18" charset="0"/>
                      </a:endParaRPr>
                    </a:p>
                  </a:txBody>
                  <a:tcPr/>
                </a:tc>
                <a:tc>
                  <a:txBody>
                    <a:bodyPr/>
                    <a:lstStyle/>
                    <a:p>
                      <a:pPr algn="ctr"/>
                      <a:r>
                        <a:rPr lang="en-US" dirty="0" smtClean="0">
                          <a:latin typeface="Book Antiqua" pitchFamily="18" charset="0"/>
                        </a:rPr>
                        <a:t>FUNCTION</a:t>
                      </a:r>
                      <a:endParaRPr lang="en-MY" dirty="0">
                        <a:latin typeface="Book Antiqua" pitchFamily="18" charset="0"/>
                      </a:endParaRPr>
                    </a:p>
                  </a:txBody>
                  <a:tcPr/>
                </a:tc>
                <a:tc>
                  <a:txBody>
                    <a:bodyPr/>
                    <a:lstStyle/>
                    <a:p>
                      <a:pPr algn="ctr"/>
                      <a:r>
                        <a:rPr lang="en-US" dirty="0" smtClean="0">
                          <a:latin typeface="Book Antiqua" pitchFamily="18" charset="0"/>
                        </a:rPr>
                        <a:t>EXAMPLE</a:t>
                      </a:r>
                      <a:endParaRPr lang="en-MY" dirty="0">
                        <a:latin typeface="Book Antiqua" pitchFamily="18" charset="0"/>
                      </a:endParaRPr>
                    </a:p>
                  </a:txBody>
                  <a:tcPr/>
                </a:tc>
                <a:tc>
                  <a:txBody>
                    <a:bodyPr/>
                    <a:lstStyle/>
                    <a:p>
                      <a:pPr algn="ctr"/>
                      <a:r>
                        <a:rPr lang="en-US" dirty="0" smtClean="0">
                          <a:latin typeface="Book Antiqua" pitchFamily="18" charset="0"/>
                        </a:rPr>
                        <a:t>OUTPUT</a:t>
                      </a:r>
                      <a:endParaRPr lang="en-MY" dirty="0">
                        <a:latin typeface="Book Antiqua" pitchFamily="18" charset="0"/>
                      </a:endParaRPr>
                    </a:p>
                  </a:txBody>
                  <a:tcPr/>
                </a:tc>
              </a:tr>
              <a:tr h="370840">
                <a:tc>
                  <a:txBody>
                    <a:bodyPr/>
                    <a:lstStyle/>
                    <a:p>
                      <a:pPr algn="ctr"/>
                      <a:r>
                        <a:rPr lang="en-US" dirty="0" smtClean="0">
                          <a:latin typeface="Book Antiqua" pitchFamily="18" charset="0"/>
                        </a:rPr>
                        <a:t>4</a:t>
                      </a:r>
                      <a:endParaRPr lang="en-MY" dirty="0">
                        <a:latin typeface="Book Antiqua"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round</a:t>
                      </a:r>
                      <a:endParaRPr lang="en-MY" dirty="0" smtClean="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r>
                        <a:rPr lang="en-US" dirty="0" smtClean="0">
                          <a:latin typeface="Book Antiqua" pitchFamily="18" charset="0"/>
                        </a:rPr>
                        <a:t> </a:t>
                      </a:r>
                    </a:p>
                    <a:p>
                      <a:r>
                        <a:rPr lang="en-US" dirty="0" smtClean="0">
                          <a:latin typeface="Book Antiqua" pitchFamily="18" charset="0"/>
                        </a:rPr>
                        <a:t>echo round(3.4).”&lt;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round(3.5).”&lt;</a:t>
                      </a:r>
                      <a:r>
                        <a:rPr lang="en-US" dirty="0" err="1" smtClean="0">
                          <a:latin typeface="Book Antiqua" pitchFamily="18" charset="0"/>
                        </a:rPr>
                        <a:t>br</a:t>
                      </a:r>
                      <a:r>
                        <a:rPr lang="en-US" dirty="0" smtClean="0">
                          <a:latin typeface="Book Antiqua" pitchFamily="18" charset="0"/>
                        </a:rPr>
                        <a:t>&gt;”;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round(3.6).”&lt;</a:t>
                      </a:r>
                      <a:r>
                        <a:rPr lang="en-US" dirty="0" err="1" smtClean="0">
                          <a:latin typeface="Book Antiqua" pitchFamily="18" charset="0"/>
                        </a:rPr>
                        <a:t>br</a:t>
                      </a:r>
                      <a:r>
                        <a:rPr lang="en-US" dirty="0" smtClean="0">
                          <a:latin typeface="Book Antiqua" pitchFamily="18" charset="0"/>
                        </a:rPr>
                        <a:t>&gt;”;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round(1.95583,2).”&lt;</a:t>
                      </a:r>
                      <a:r>
                        <a:rPr lang="en-US" dirty="0" err="1" smtClean="0">
                          <a:latin typeface="Book Antiqua" pitchFamily="18" charset="0"/>
                        </a:rPr>
                        <a:t>br</a:t>
                      </a:r>
                      <a:r>
                        <a:rPr lang="en-US" dirty="0" smtClean="0">
                          <a:latin typeface="Book Antiqua" pitchFamily="18" charset="0"/>
                        </a:rPr>
                        <a:t>&gt;”;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round(1241757,-3).”&lt;</a:t>
                      </a:r>
                      <a:r>
                        <a:rPr lang="en-US" dirty="0" err="1" smtClean="0">
                          <a:latin typeface="Book Antiqua" pitchFamily="18" charset="0"/>
                        </a:rPr>
                        <a:t>br</a:t>
                      </a:r>
                      <a:r>
                        <a:rPr lang="en-US" dirty="0" smtClean="0">
                          <a:latin typeface="Book Antiqua" pitchFamily="18" charset="0"/>
                        </a:rPr>
                        <a:t>&gt;”;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round(5.045, 2).”&lt;</a:t>
                      </a:r>
                      <a:r>
                        <a:rPr lang="en-US" dirty="0" err="1" smtClean="0">
                          <a:latin typeface="Book Antiqua" pitchFamily="18" charset="0"/>
                        </a:rPr>
                        <a:t>br</a:t>
                      </a:r>
                      <a:r>
                        <a:rPr lang="en-US" dirty="0" smtClean="0">
                          <a:latin typeface="Book Antiqua" pitchFamily="18" charset="0"/>
                        </a:rPr>
                        <a:t>&gt;”;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round(5.055,2).”&lt;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?&gt;</a:t>
                      </a:r>
                      <a:endParaRPr lang="en-MY" dirty="0" smtClean="0">
                        <a:latin typeface="Book Antiqua" pitchFamily="18" charset="0"/>
                      </a:endParaRPr>
                    </a:p>
                  </a:txBody>
                  <a:tcPr/>
                </a:tc>
                <a:tc>
                  <a:txBody>
                    <a:bodyPr/>
                    <a:lstStyle/>
                    <a:p>
                      <a:pPr algn="ctr"/>
                      <a:endParaRPr lang="en-US" dirty="0" smtClean="0">
                        <a:latin typeface="Book Antiqua" pitchFamily="18" charset="0"/>
                      </a:endParaRPr>
                    </a:p>
                    <a:p>
                      <a:pPr algn="l"/>
                      <a:r>
                        <a:rPr lang="en-US" dirty="0" smtClean="0">
                          <a:latin typeface="Book Antiqua" pitchFamily="18" charset="0"/>
                        </a:rPr>
                        <a:t>3</a:t>
                      </a:r>
                    </a:p>
                    <a:p>
                      <a:pPr algn="l"/>
                      <a:r>
                        <a:rPr lang="en-US" dirty="0" smtClean="0">
                          <a:latin typeface="Book Antiqua" pitchFamily="18" charset="0"/>
                        </a:rPr>
                        <a:t>4</a:t>
                      </a:r>
                    </a:p>
                    <a:p>
                      <a:pPr algn="l"/>
                      <a:r>
                        <a:rPr lang="en-US" dirty="0" smtClean="0">
                          <a:latin typeface="Book Antiqua" pitchFamily="18" charset="0"/>
                        </a:rPr>
                        <a:t>4</a:t>
                      </a:r>
                    </a:p>
                    <a:p>
                      <a:pPr algn="l"/>
                      <a:r>
                        <a:rPr lang="en-US" dirty="0" smtClean="0">
                          <a:latin typeface="Book Antiqua" pitchFamily="18" charset="0"/>
                        </a:rPr>
                        <a:t>1.96</a:t>
                      </a:r>
                    </a:p>
                    <a:p>
                      <a:pPr algn="l"/>
                      <a:r>
                        <a:rPr lang="en-US" dirty="0" smtClean="0">
                          <a:latin typeface="Book Antiqua" pitchFamily="18" charset="0"/>
                        </a:rPr>
                        <a:t>1242000</a:t>
                      </a:r>
                    </a:p>
                    <a:p>
                      <a:pPr algn="l"/>
                      <a:r>
                        <a:rPr lang="en-US" dirty="0" smtClean="0">
                          <a:latin typeface="Book Antiqua" pitchFamily="18" charset="0"/>
                        </a:rPr>
                        <a:t>5.05</a:t>
                      </a:r>
                    </a:p>
                    <a:p>
                      <a:pPr algn="l"/>
                      <a:r>
                        <a:rPr lang="en-US" dirty="0" smtClean="0">
                          <a:latin typeface="Book Antiqua" pitchFamily="18" charset="0"/>
                        </a:rPr>
                        <a:t>5.06</a:t>
                      </a:r>
                      <a:endParaRPr lang="en-MY" dirty="0">
                        <a:latin typeface="Book Antiqua" pitchFamily="18" charset="0"/>
                      </a:endParaRPr>
                    </a:p>
                  </a:txBody>
                  <a:tcPr/>
                </a:tc>
              </a:tr>
              <a:tr h="370840">
                <a:tc>
                  <a:txBody>
                    <a:bodyPr/>
                    <a:lstStyle/>
                    <a:p>
                      <a:pPr algn="ctr"/>
                      <a:r>
                        <a:rPr lang="en-US" dirty="0" smtClean="0">
                          <a:latin typeface="Book Antiqua" pitchFamily="18" charset="0"/>
                        </a:rPr>
                        <a:t>5</a:t>
                      </a:r>
                      <a:endParaRPr lang="en-MY" dirty="0">
                        <a:latin typeface="Book Antiqua" pitchFamily="18" charset="0"/>
                      </a:endParaRPr>
                    </a:p>
                  </a:txBody>
                  <a:tcPr/>
                </a:tc>
                <a:tc>
                  <a:txBody>
                    <a:bodyPr/>
                    <a:lstStyle/>
                    <a:p>
                      <a:pPr algn="ctr"/>
                      <a:r>
                        <a:rPr lang="en-US" dirty="0" err="1" smtClean="0">
                          <a:latin typeface="Book Antiqua" pitchFamily="18" charset="0"/>
                        </a:rPr>
                        <a:t>pow</a:t>
                      </a:r>
                      <a:endParaRPr lang="en-MY" dirty="0">
                        <a:latin typeface="Book Antiqua" pitchFamily="18" charset="0"/>
                      </a:endParaRPr>
                    </a:p>
                  </a:txBody>
                  <a:tcPr/>
                </a:tc>
                <a:tc>
                  <a:txBody>
                    <a:bodyPr/>
                    <a:lstStyle/>
                    <a:p>
                      <a:pPr algn="l"/>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lgn="l"/>
                      <a:r>
                        <a:rPr lang="en-US" dirty="0" smtClean="0">
                          <a:latin typeface="Book Antiqua" pitchFamily="18" charset="0"/>
                        </a:rPr>
                        <a:t>echo </a:t>
                      </a:r>
                      <a:r>
                        <a:rPr lang="en-US" dirty="0" err="1" smtClean="0">
                          <a:latin typeface="Book Antiqua" pitchFamily="18" charset="0"/>
                        </a:rPr>
                        <a:t>pow</a:t>
                      </a:r>
                      <a:r>
                        <a:rPr lang="en-US" dirty="0" smtClean="0">
                          <a:latin typeface="Book Antiqua" pitchFamily="18" charset="0"/>
                        </a:rPr>
                        <a:t>(2,8).”&lt;</a:t>
                      </a:r>
                      <a:r>
                        <a:rPr lang="en-US" dirty="0" err="1" smtClean="0">
                          <a:latin typeface="Book Antiqua" pitchFamily="18" charset="0"/>
                        </a:rPr>
                        <a:t>br</a:t>
                      </a:r>
                      <a:r>
                        <a:rPr lang="en-US" dirty="0" smtClean="0">
                          <a:latin typeface="Book Antiqua" pitchFamily="18" charset="0"/>
                        </a:rPr>
                        <a:t>&gt;”;</a:t>
                      </a:r>
                    </a:p>
                    <a:p>
                      <a:pPr algn="l"/>
                      <a:r>
                        <a:rPr lang="en-US" dirty="0" smtClean="0">
                          <a:latin typeface="Book Antiqua" pitchFamily="18" charset="0"/>
                        </a:rPr>
                        <a:t>echo </a:t>
                      </a:r>
                      <a:r>
                        <a:rPr lang="en-US" dirty="0" err="1" smtClean="0">
                          <a:latin typeface="Book Antiqua" pitchFamily="18" charset="0"/>
                        </a:rPr>
                        <a:t>pow</a:t>
                      </a:r>
                      <a:r>
                        <a:rPr lang="en-US" dirty="0" smtClean="0">
                          <a:latin typeface="Book Antiqua" pitchFamily="18" charset="0"/>
                        </a:rPr>
                        <a:t>(-1,20).”&lt;</a:t>
                      </a:r>
                      <a:r>
                        <a:rPr lang="en-US" dirty="0" err="1" smtClean="0">
                          <a:latin typeface="Book Antiqua" pitchFamily="18" charset="0"/>
                        </a:rPr>
                        <a:t>br</a:t>
                      </a:r>
                      <a:r>
                        <a:rPr lang="en-US" dirty="0" smtClean="0">
                          <a:latin typeface="Book Antiqua" pitchFamily="18" charset="0"/>
                        </a:rPr>
                        <a:t>&gt;”;</a:t>
                      </a:r>
                    </a:p>
                    <a:p>
                      <a:pPr algn="l"/>
                      <a:r>
                        <a:rPr lang="en-US" dirty="0" smtClean="0">
                          <a:latin typeface="Book Antiqua" pitchFamily="18" charset="0"/>
                        </a:rPr>
                        <a:t>?&gt;</a:t>
                      </a:r>
                      <a:endParaRPr lang="en-MY" dirty="0">
                        <a:latin typeface="Book Antiqua" pitchFamily="18" charset="0"/>
                      </a:endParaRPr>
                    </a:p>
                  </a:txBody>
                  <a:tcPr/>
                </a:tc>
                <a:tc>
                  <a:txBody>
                    <a:bodyPr/>
                    <a:lstStyle/>
                    <a:p>
                      <a:pPr algn="ctr"/>
                      <a:endParaRPr lang="en-US" dirty="0" smtClean="0">
                        <a:latin typeface="Book Antiqua" pitchFamily="18" charset="0"/>
                      </a:endParaRPr>
                    </a:p>
                    <a:p>
                      <a:pPr algn="l"/>
                      <a:r>
                        <a:rPr lang="en-US" dirty="0" smtClean="0">
                          <a:latin typeface="Book Antiqua" pitchFamily="18" charset="0"/>
                        </a:rPr>
                        <a:t>256</a:t>
                      </a:r>
                    </a:p>
                    <a:p>
                      <a:pPr algn="l"/>
                      <a:r>
                        <a:rPr lang="en-US" dirty="0" smtClean="0">
                          <a:latin typeface="Book Antiqua" pitchFamily="18" charset="0"/>
                        </a:rPr>
                        <a:t>1</a:t>
                      </a:r>
                      <a:endParaRPr lang="en-MY" dirty="0">
                        <a:latin typeface="Book Antiqua" pitchFamily="18" charset="0"/>
                      </a:endParaRPr>
                    </a:p>
                  </a:txBody>
                  <a:tcPr/>
                </a:tc>
              </a:tr>
              <a:tr h="370840">
                <a:tc>
                  <a:txBody>
                    <a:bodyPr/>
                    <a:lstStyle/>
                    <a:p>
                      <a:pPr algn="ctr"/>
                      <a:r>
                        <a:rPr lang="en-US" dirty="0" smtClean="0">
                          <a:latin typeface="Book Antiqua" pitchFamily="18" charset="0"/>
                        </a:rPr>
                        <a:t>6</a:t>
                      </a:r>
                      <a:endParaRPr lang="en-MY" dirty="0">
                        <a:latin typeface="Book Antiqua" pitchFamily="18" charset="0"/>
                      </a:endParaRPr>
                    </a:p>
                  </a:txBody>
                  <a:tcPr/>
                </a:tc>
                <a:tc>
                  <a:txBody>
                    <a:bodyPr/>
                    <a:lstStyle/>
                    <a:p>
                      <a:pPr algn="ctr"/>
                      <a:r>
                        <a:rPr lang="en-US" dirty="0" err="1" smtClean="0">
                          <a:latin typeface="Book Antiqua" pitchFamily="18" charset="0"/>
                        </a:rPr>
                        <a:t>sqrt</a:t>
                      </a:r>
                      <a:endParaRPr lang="en-MY" dirty="0">
                        <a:latin typeface="Book Antiqua" pitchFamily="18" charset="0"/>
                      </a:endParaRPr>
                    </a:p>
                  </a:txBody>
                  <a:tcPr/>
                </a:tc>
                <a:tc>
                  <a:txBody>
                    <a:bodyPr/>
                    <a:lstStyle/>
                    <a:p>
                      <a:pPr algn="l"/>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lgn="l"/>
                      <a:r>
                        <a:rPr lang="en-US" dirty="0" smtClean="0">
                          <a:latin typeface="Book Antiqua" pitchFamily="18" charset="0"/>
                        </a:rPr>
                        <a:t>echo </a:t>
                      </a:r>
                      <a:r>
                        <a:rPr lang="en-US" dirty="0" err="1" smtClean="0">
                          <a:latin typeface="Book Antiqua" pitchFamily="18" charset="0"/>
                        </a:rPr>
                        <a:t>pow</a:t>
                      </a:r>
                      <a:r>
                        <a:rPr lang="en-US" dirty="0" smtClean="0">
                          <a:latin typeface="Book Antiqua" pitchFamily="18" charset="0"/>
                        </a:rPr>
                        <a:t>(9).”&lt;</a:t>
                      </a:r>
                      <a:r>
                        <a:rPr lang="en-US" dirty="0" err="1" smtClean="0">
                          <a:latin typeface="Book Antiqua" pitchFamily="18" charset="0"/>
                        </a:rPr>
                        <a:t>br</a:t>
                      </a:r>
                      <a:r>
                        <a:rPr lang="en-US" dirty="0" smtClean="0">
                          <a:latin typeface="Book Antiqua" pitchFamily="18" charset="0"/>
                        </a:rPr>
                        <a:t>&gt;”;</a:t>
                      </a:r>
                    </a:p>
                    <a:p>
                      <a:pPr algn="l"/>
                      <a:r>
                        <a:rPr lang="en-US" dirty="0" smtClean="0">
                          <a:latin typeface="Book Antiqua" pitchFamily="18" charset="0"/>
                        </a:rPr>
                        <a:t>echo </a:t>
                      </a:r>
                      <a:r>
                        <a:rPr lang="en-US" dirty="0" err="1" smtClean="0">
                          <a:latin typeface="Book Antiqua" pitchFamily="18" charset="0"/>
                        </a:rPr>
                        <a:t>pow</a:t>
                      </a:r>
                      <a:r>
                        <a:rPr lang="en-US" dirty="0" smtClean="0">
                          <a:latin typeface="Book Antiqua" pitchFamily="18" charset="0"/>
                        </a:rPr>
                        <a:t>(10).”&lt;</a:t>
                      </a:r>
                      <a:r>
                        <a:rPr lang="en-US" dirty="0" err="1" smtClean="0">
                          <a:latin typeface="Book Antiqua" pitchFamily="18" charset="0"/>
                        </a:rPr>
                        <a:t>br</a:t>
                      </a:r>
                      <a:r>
                        <a:rPr lang="en-US" dirty="0" smtClean="0">
                          <a:latin typeface="Book Antiqua" pitchFamily="18" charset="0"/>
                        </a:rPr>
                        <a:t>&gt;”;</a:t>
                      </a:r>
                    </a:p>
                    <a:p>
                      <a:pPr algn="l"/>
                      <a:r>
                        <a:rPr lang="en-US" dirty="0" smtClean="0">
                          <a:latin typeface="Book Antiqua" pitchFamily="18" charset="0"/>
                        </a:rPr>
                        <a:t>?&gt;</a:t>
                      </a:r>
                      <a:endParaRPr lang="en-MY" dirty="0" smtClean="0">
                        <a:latin typeface="Book Antiqua" pitchFamily="18" charset="0"/>
                      </a:endParaRPr>
                    </a:p>
                  </a:txBody>
                  <a:tcPr/>
                </a:tc>
                <a:tc>
                  <a:txBody>
                    <a:bodyPr/>
                    <a:lstStyle/>
                    <a:p>
                      <a:pPr algn="l"/>
                      <a:endParaRPr lang="en-US" dirty="0" smtClean="0">
                        <a:latin typeface="Book Antiqua" pitchFamily="18" charset="0"/>
                      </a:endParaRPr>
                    </a:p>
                    <a:p>
                      <a:pPr algn="l"/>
                      <a:r>
                        <a:rPr lang="en-US" dirty="0" smtClean="0">
                          <a:latin typeface="Book Antiqua" pitchFamily="18" charset="0"/>
                        </a:rPr>
                        <a:t>3</a:t>
                      </a:r>
                    </a:p>
                    <a:p>
                      <a:pPr algn="l"/>
                      <a:r>
                        <a:rPr lang="en-US" dirty="0" smtClean="0">
                          <a:latin typeface="Book Antiqua" pitchFamily="18" charset="0"/>
                        </a:rPr>
                        <a:t>3.16227766</a:t>
                      </a:r>
                      <a:endParaRPr lang="en-MY" dirty="0">
                        <a:latin typeface="Book Antiqua" pitchFamily="18" charset="0"/>
                      </a:endParaRPr>
                    </a:p>
                  </a:txBody>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ook Antiqua" pitchFamily="18" charset="0"/>
              </a:rPr>
              <a:t>Assignment Operator</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Assignment operator is the = operator</a:t>
            </a:r>
            <a:r>
              <a:rPr lang="en-MY" dirty="0" smtClean="0">
                <a:latin typeface="Book Antiqua" pitchFamily="18" charset="0"/>
              </a:rPr>
              <a:t>, which just assigns a value into a variable. There are multiple ways of assignments.</a:t>
            </a:r>
          </a:p>
          <a:p>
            <a:pPr>
              <a:buFont typeface="Wingdings" pitchFamily="2" charset="2"/>
              <a:buChar char="q"/>
            </a:pPr>
            <a:r>
              <a:rPr lang="en-MY" dirty="0" smtClean="0">
                <a:latin typeface="Book Antiqua" pitchFamily="18" charset="0"/>
              </a:rPr>
              <a:t> 	There are the example of using assignment operator:</a:t>
            </a:r>
            <a:endParaRPr lang="en-MY"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lstStyle/>
          <a:p>
            <a:pPr>
              <a:buNone/>
            </a:pPr>
            <a:endParaRPr lang="en-MY" dirty="0" smtClean="0">
              <a:latin typeface="Book Antiqua" pitchFamily="18" charset="0"/>
            </a:endParaRPr>
          </a:p>
        </p:txBody>
      </p:sp>
      <p:graphicFrame>
        <p:nvGraphicFramePr>
          <p:cNvPr id="4" name="Table 3"/>
          <p:cNvGraphicFramePr>
            <a:graphicFrameLocks noGrp="1"/>
          </p:cNvGraphicFramePr>
          <p:nvPr/>
        </p:nvGraphicFramePr>
        <p:xfrm>
          <a:off x="642910" y="571480"/>
          <a:ext cx="7929618" cy="3840480"/>
        </p:xfrm>
        <a:graphic>
          <a:graphicData uri="http://schemas.openxmlformats.org/drawingml/2006/table">
            <a:tbl>
              <a:tblPr firstRow="1" bandRow="1">
                <a:tableStyleId>{5C22544A-7EE6-4342-B048-85BDC9FD1C3A}</a:tableStyleId>
              </a:tblPr>
              <a:tblGrid>
                <a:gridCol w="822885"/>
                <a:gridCol w="3067116"/>
                <a:gridCol w="4039617"/>
              </a:tblGrid>
              <a:tr h="340017">
                <a:tc>
                  <a:txBody>
                    <a:bodyPr/>
                    <a:lstStyle/>
                    <a:p>
                      <a:pPr algn="ctr"/>
                      <a:r>
                        <a:rPr lang="en-US" dirty="0" smtClean="0">
                          <a:latin typeface="Book Antiqua" pitchFamily="18" charset="0"/>
                        </a:rPr>
                        <a:t>NUM</a:t>
                      </a:r>
                      <a:endParaRPr lang="en-MY" dirty="0">
                        <a:latin typeface="Book Antiqua" pitchFamily="18" charset="0"/>
                      </a:endParaRPr>
                    </a:p>
                  </a:txBody>
                  <a:tcPr/>
                </a:tc>
                <a:tc>
                  <a:txBody>
                    <a:bodyPr/>
                    <a:lstStyle/>
                    <a:p>
                      <a:pPr algn="ctr"/>
                      <a:r>
                        <a:rPr lang="en-US" dirty="0" smtClean="0">
                          <a:latin typeface="Book Antiqua" pitchFamily="18" charset="0"/>
                        </a:rPr>
                        <a:t>EXAMPLE</a:t>
                      </a:r>
                      <a:endParaRPr lang="en-MY" dirty="0">
                        <a:latin typeface="Book Antiqua" pitchFamily="18" charset="0"/>
                      </a:endParaRPr>
                    </a:p>
                  </a:txBody>
                  <a:tcPr/>
                </a:tc>
                <a:tc>
                  <a:txBody>
                    <a:bodyPr/>
                    <a:lstStyle/>
                    <a:p>
                      <a:pPr algn="ctr"/>
                      <a:r>
                        <a:rPr lang="en-US" dirty="0" smtClean="0">
                          <a:latin typeface="Book Antiqua" pitchFamily="18" charset="0"/>
                        </a:rPr>
                        <a:t>OUTPUT</a:t>
                      </a:r>
                      <a:endParaRPr lang="en-MY" dirty="0">
                        <a:latin typeface="Book Antiqua" pitchFamily="18" charset="0"/>
                      </a:endParaRPr>
                    </a:p>
                  </a:txBody>
                  <a:tcPr/>
                </a:tc>
              </a:tr>
              <a:tr h="1899581">
                <a:tc>
                  <a:txBody>
                    <a:bodyPr/>
                    <a:lstStyle/>
                    <a:p>
                      <a:pPr algn="ctr"/>
                      <a:r>
                        <a:rPr lang="en-US" dirty="0" smtClean="0">
                          <a:latin typeface="Book Antiqua" pitchFamily="18" charset="0"/>
                        </a:rPr>
                        <a:t>1</a:t>
                      </a:r>
                      <a:endParaRPr lang="en-MY"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$a=$b=$c=$d=3;</a:t>
                      </a:r>
                    </a:p>
                    <a:p>
                      <a:r>
                        <a:rPr lang="en-US" dirty="0" smtClean="0">
                          <a:latin typeface="Book Antiqua" pitchFamily="18" charset="0"/>
                        </a:rPr>
                        <a:t>echo $a.”&lt;</a:t>
                      </a:r>
                      <a:r>
                        <a:rPr lang="en-US" dirty="0" err="1" smtClean="0">
                          <a:latin typeface="Book Antiqua" pitchFamily="18" charset="0"/>
                        </a:rPr>
                        <a:t>br</a:t>
                      </a:r>
                      <a:r>
                        <a:rPr lang="en-US" dirty="0" smtClean="0">
                          <a:latin typeface="Book Antiqua" pitchFamily="18" charset="0"/>
                        </a:rPr>
                        <a:t>&gt;”;</a:t>
                      </a:r>
                    </a:p>
                    <a:p>
                      <a:r>
                        <a:rPr lang="en-US" dirty="0" smtClean="0">
                          <a:latin typeface="Book Antiqua" pitchFamily="18" charset="0"/>
                        </a:rPr>
                        <a:t>echo $b.”&lt;</a:t>
                      </a:r>
                      <a:r>
                        <a:rPr lang="en-US" dirty="0" err="1" smtClean="0">
                          <a:latin typeface="Book Antiqua" pitchFamily="18" charset="0"/>
                        </a:rPr>
                        <a:t>br</a:t>
                      </a:r>
                      <a:r>
                        <a:rPr lang="en-US" dirty="0" smtClean="0">
                          <a:latin typeface="Book Antiqua" pitchFamily="18" charset="0"/>
                        </a:rPr>
                        <a:t>&gt;”;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$c.”&lt;</a:t>
                      </a:r>
                      <a:r>
                        <a:rPr lang="en-US" dirty="0" err="1" smtClean="0">
                          <a:latin typeface="Book Antiqua" pitchFamily="18" charset="0"/>
                        </a:rPr>
                        <a:t>br</a:t>
                      </a:r>
                      <a:r>
                        <a:rPr lang="en-US" dirty="0" smtClean="0">
                          <a:latin typeface="Book Antiqua" pitchFamily="18" charset="0"/>
                        </a:rPr>
                        <a:t>&gt;”;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echo $d.”&lt;</a:t>
                      </a:r>
                      <a:r>
                        <a:rPr lang="en-US" dirty="0" err="1" smtClean="0">
                          <a:latin typeface="Book Antiqua" pitchFamily="18" charset="0"/>
                        </a:rPr>
                        <a:t>br</a:t>
                      </a:r>
                      <a:r>
                        <a:rPr lang="en-US" dirty="0" smtClean="0">
                          <a:latin typeface="Book Antiqua" pitchFamily="18" charset="0"/>
                        </a:rPr>
                        <a:t>&gt;”;  </a:t>
                      </a: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3</a:t>
                      </a:r>
                    </a:p>
                    <a:p>
                      <a:r>
                        <a:rPr lang="en-US" dirty="0" smtClean="0">
                          <a:latin typeface="Book Antiqua" pitchFamily="18" charset="0"/>
                        </a:rPr>
                        <a:t>3</a:t>
                      </a:r>
                    </a:p>
                    <a:p>
                      <a:r>
                        <a:rPr lang="en-US" dirty="0" smtClean="0">
                          <a:latin typeface="Book Antiqua" pitchFamily="18" charset="0"/>
                        </a:rPr>
                        <a:t>3</a:t>
                      </a:r>
                    </a:p>
                    <a:p>
                      <a:r>
                        <a:rPr lang="en-US" dirty="0" smtClean="0">
                          <a:latin typeface="Book Antiqua" pitchFamily="18" charset="0"/>
                        </a:rPr>
                        <a:t>3</a:t>
                      </a:r>
                      <a:endParaRPr lang="en-MY" dirty="0">
                        <a:latin typeface="Book Antiqua" pitchFamily="18" charset="0"/>
                      </a:endParaRPr>
                    </a:p>
                  </a:txBody>
                  <a:tcPr/>
                </a:tc>
              </a:tr>
              <a:tr h="1253830">
                <a:tc>
                  <a:txBody>
                    <a:bodyPr/>
                    <a:lstStyle/>
                    <a:p>
                      <a:pPr algn="ctr"/>
                      <a:r>
                        <a:rPr lang="en-US" dirty="0" smtClean="0">
                          <a:latin typeface="Book Antiqua" pitchFamily="18" charset="0"/>
                        </a:rPr>
                        <a:t>2</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$a=3;</a:t>
                      </a:r>
                    </a:p>
                    <a:p>
                      <a:r>
                        <a:rPr lang="en-US" dirty="0" smtClean="0">
                          <a:latin typeface="Book Antiqua" pitchFamily="18" charset="0"/>
                        </a:rPr>
                        <a:t>$a=$a+6;</a:t>
                      </a:r>
                    </a:p>
                    <a:p>
                      <a:r>
                        <a:rPr lang="en-US" dirty="0" smtClean="0">
                          <a:latin typeface="Book Antiqua" pitchFamily="18" charset="0"/>
                        </a:rPr>
                        <a:t>echo $a; </a:t>
                      </a: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9</a:t>
                      </a:r>
                      <a:endParaRPr lang="en-MY" dirty="0">
                        <a:latin typeface="Book Antiqua" pitchFamily="18" charset="0"/>
                      </a:endParaRPr>
                    </a:p>
                  </a:txBody>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25"/>
          <a:ext cx="8229600" cy="6223000"/>
        </p:xfrm>
        <a:graphic>
          <a:graphicData uri="http://schemas.openxmlformats.org/drawingml/2006/table">
            <a:tbl>
              <a:tblPr firstRow="1" bandRow="1">
                <a:tableStyleId>{5C22544A-7EE6-4342-B048-85BDC9FD1C3A}</a:tableStyleId>
              </a:tblPr>
              <a:tblGrid>
                <a:gridCol w="828652"/>
                <a:gridCol w="3000396"/>
                <a:gridCol w="4400552"/>
              </a:tblGrid>
              <a:tr h="370840">
                <a:tc>
                  <a:txBody>
                    <a:bodyPr/>
                    <a:lstStyle/>
                    <a:p>
                      <a:pPr algn="ctr"/>
                      <a:r>
                        <a:rPr lang="en-US" dirty="0" smtClean="0">
                          <a:latin typeface="Book Antiqua" pitchFamily="18" charset="0"/>
                        </a:rPr>
                        <a:t>NUM</a:t>
                      </a:r>
                      <a:endParaRPr lang="en-MY" dirty="0">
                        <a:latin typeface="Book Antiqua" pitchFamily="18" charset="0"/>
                      </a:endParaRPr>
                    </a:p>
                  </a:txBody>
                  <a:tcPr/>
                </a:tc>
                <a:tc>
                  <a:txBody>
                    <a:bodyPr/>
                    <a:lstStyle/>
                    <a:p>
                      <a:pPr algn="ctr"/>
                      <a:r>
                        <a:rPr lang="en-US" dirty="0" smtClean="0">
                          <a:latin typeface="Book Antiqua" pitchFamily="18" charset="0"/>
                        </a:rPr>
                        <a:t>EXAMPLE</a:t>
                      </a:r>
                      <a:endParaRPr lang="en-MY" dirty="0">
                        <a:latin typeface="Book Antiqua" pitchFamily="18" charset="0"/>
                      </a:endParaRPr>
                    </a:p>
                  </a:txBody>
                  <a:tcPr/>
                </a:tc>
                <a:tc>
                  <a:txBody>
                    <a:bodyPr/>
                    <a:lstStyle/>
                    <a:p>
                      <a:pPr algn="ctr"/>
                      <a:r>
                        <a:rPr lang="en-US" dirty="0" smtClean="0">
                          <a:latin typeface="Book Antiqua" pitchFamily="18" charset="0"/>
                        </a:rPr>
                        <a:t>OUTPUT</a:t>
                      </a:r>
                      <a:endParaRPr lang="en-MY" dirty="0">
                        <a:latin typeface="Book Antiqua" pitchFamily="18" charset="0"/>
                      </a:endParaRPr>
                    </a:p>
                  </a:txBody>
                  <a:tcPr/>
                </a:tc>
              </a:tr>
              <a:tr h="370840">
                <a:tc>
                  <a:txBody>
                    <a:bodyPr/>
                    <a:lstStyle/>
                    <a:p>
                      <a:pPr algn="ctr"/>
                      <a:r>
                        <a:rPr lang="en-US" dirty="0" smtClean="0">
                          <a:latin typeface="Book Antiqua" pitchFamily="18" charset="0"/>
                        </a:rPr>
                        <a:t>3</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$a=3;</a:t>
                      </a:r>
                    </a:p>
                    <a:p>
                      <a:r>
                        <a:rPr lang="en-US" dirty="0" smtClean="0">
                          <a:latin typeface="Book Antiqua" pitchFamily="18" charset="0"/>
                        </a:rPr>
                        <a:t>$a+=6;</a:t>
                      </a:r>
                    </a:p>
                    <a:p>
                      <a:r>
                        <a:rPr lang="en-US" dirty="0" smtClean="0">
                          <a:latin typeface="Book Antiqua" pitchFamily="18" charset="0"/>
                        </a:rPr>
                        <a:t>echo $a; </a:t>
                      </a:r>
                    </a:p>
                    <a:p>
                      <a:r>
                        <a:rPr lang="en-US" dirty="0" smtClean="0">
                          <a:latin typeface="Book Antiqua" pitchFamily="18" charset="0"/>
                        </a:rPr>
                        <a:t>?&gt;</a:t>
                      </a:r>
                      <a:endParaRPr lang="en-MY" dirty="0" smtClean="0">
                        <a:latin typeface="Book Antiqua" pitchFamily="18" charset="0"/>
                      </a:endParaRPr>
                    </a:p>
                    <a:p>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9</a:t>
                      </a:r>
                      <a:endParaRPr lang="en-MY" dirty="0">
                        <a:latin typeface="Book Antiqua" pitchFamily="18" charset="0"/>
                      </a:endParaRPr>
                    </a:p>
                  </a:txBody>
                  <a:tcPr/>
                </a:tc>
              </a:tr>
              <a:tr h="370840">
                <a:tc>
                  <a:txBody>
                    <a:bodyPr/>
                    <a:lstStyle/>
                    <a:p>
                      <a:pPr algn="ctr"/>
                      <a:r>
                        <a:rPr lang="en-US" dirty="0" smtClean="0">
                          <a:latin typeface="Book Antiqua" pitchFamily="18" charset="0"/>
                        </a:rPr>
                        <a:t>4</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$a=3;</a:t>
                      </a:r>
                    </a:p>
                    <a:p>
                      <a:r>
                        <a:rPr lang="en-US" dirty="0" smtClean="0">
                          <a:latin typeface="Book Antiqua" pitchFamily="18" charset="0"/>
                        </a:rPr>
                        <a:t>$a-=2;</a:t>
                      </a:r>
                    </a:p>
                    <a:p>
                      <a:r>
                        <a:rPr lang="en-US" dirty="0" smtClean="0">
                          <a:latin typeface="Book Antiqua" pitchFamily="18" charset="0"/>
                        </a:rPr>
                        <a:t>echo $a;</a:t>
                      </a:r>
                      <a:endParaRPr lang="en-MY" dirty="0" smtClean="0">
                        <a:latin typeface="Book Antiqua" pitchFamily="18" charset="0"/>
                      </a:endParaRP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1</a:t>
                      </a:r>
                      <a:endParaRPr lang="en-MY" dirty="0">
                        <a:latin typeface="Book Antiqua" pitchFamily="18" charset="0"/>
                      </a:endParaRPr>
                    </a:p>
                  </a:txBody>
                  <a:tcPr/>
                </a:tc>
              </a:tr>
              <a:tr h="370840">
                <a:tc>
                  <a:txBody>
                    <a:bodyPr/>
                    <a:lstStyle/>
                    <a:p>
                      <a:pPr algn="ctr"/>
                      <a:r>
                        <a:rPr lang="en-US" dirty="0" smtClean="0">
                          <a:latin typeface="Book Antiqua" pitchFamily="18" charset="0"/>
                        </a:rPr>
                        <a:t>5</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$a=4;</a:t>
                      </a:r>
                    </a:p>
                    <a:p>
                      <a:r>
                        <a:rPr lang="en-US" dirty="0" smtClean="0">
                          <a:latin typeface="Book Antiqua" pitchFamily="18" charset="0"/>
                        </a:rPr>
                        <a:t>$a/=2;</a:t>
                      </a:r>
                      <a:endParaRPr lang="en-MY" dirty="0" smtClean="0">
                        <a:latin typeface="Book Antiqua" pitchFamily="18" charset="0"/>
                      </a:endParaRP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2</a:t>
                      </a:r>
                      <a:endParaRPr lang="en-MY" dirty="0">
                        <a:latin typeface="Book Antiqua" pitchFamily="18" charset="0"/>
                      </a:endParaRPr>
                    </a:p>
                  </a:txBody>
                  <a:tcPr/>
                </a:tc>
              </a:tr>
              <a:tr h="370840">
                <a:tc>
                  <a:txBody>
                    <a:bodyPr/>
                    <a:lstStyle/>
                    <a:p>
                      <a:pPr algn="ctr"/>
                      <a:r>
                        <a:rPr lang="en-US" dirty="0" smtClean="0">
                          <a:latin typeface="Book Antiqua" pitchFamily="18" charset="0"/>
                        </a:rPr>
                        <a:t>6</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$a=6;</a:t>
                      </a:r>
                    </a:p>
                    <a:p>
                      <a:r>
                        <a:rPr lang="en-US" dirty="0" smtClean="0">
                          <a:latin typeface="Book Antiqua" pitchFamily="18" charset="0"/>
                        </a:rPr>
                        <a:t>$a*=6;</a:t>
                      </a:r>
                    </a:p>
                    <a:p>
                      <a:r>
                        <a:rPr lang="en-US" dirty="0" smtClean="0">
                          <a:latin typeface="Book Antiqua" pitchFamily="18" charset="0"/>
                        </a:rPr>
                        <a:t>echo $a; </a:t>
                      </a:r>
                    </a:p>
                    <a:p>
                      <a:r>
                        <a:rPr lang="en-US" dirty="0" smtClean="0">
                          <a:latin typeface="Book Antiqua" pitchFamily="18" charset="0"/>
                        </a:rPr>
                        <a:t>?&gt;</a:t>
                      </a:r>
                      <a:endParaRPr lang="en-MY" dirty="0">
                        <a:latin typeface="Book Antiqua" pitchFamily="18" charset="0"/>
                      </a:endParaRPr>
                    </a:p>
                  </a:txBody>
                  <a:tcPr/>
                </a:tc>
                <a:tc>
                  <a:txBody>
                    <a:bodyPr/>
                    <a:lstStyle/>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36</a:t>
                      </a:r>
                      <a:endParaRPr lang="en-MY" dirty="0">
                        <a:latin typeface="Book Antiqua" pitchFamily="18" charset="0"/>
                      </a:endParaRPr>
                    </a:p>
                  </a:txBody>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428625"/>
          <a:ext cx="8229600" cy="1833880"/>
        </p:xfrm>
        <a:graphic>
          <a:graphicData uri="http://schemas.openxmlformats.org/drawingml/2006/table">
            <a:tbl>
              <a:tblPr firstRow="1" bandRow="1">
                <a:tableStyleId>{5C22544A-7EE6-4342-B048-85BDC9FD1C3A}</a:tableStyleId>
              </a:tblPr>
              <a:tblGrid>
                <a:gridCol w="971528"/>
                <a:gridCol w="4514872"/>
                <a:gridCol w="2743200"/>
              </a:tblGrid>
              <a:tr h="370840">
                <a:tc>
                  <a:txBody>
                    <a:bodyPr/>
                    <a:lstStyle/>
                    <a:p>
                      <a:pPr algn="ctr"/>
                      <a:r>
                        <a:rPr lang="en-US" dirty="0" smtClean="0">
                          <a:latin typeface="Book Antiqua" pitchFamily="18" charset="0"/>
                        </a:rPr>
                        <a:t>NUM</a:t>
                      </a:r>
                      <a:endParaRPr lang="en-MY" dirty="0">
                        <a:latin typeface="Book Antiqua" pitchFamily="18" charset="0"/>
                      </a:endParaRPr>
                    </a:p>
                  </a:txBody>
                  <a:tcPr/>
                </a:tc>
                <a:tc>
                  <a:txBody>
                    <a:bodyPr/>
                    <a:lstStyle/>
                    <a:p>
                      <a:pPr algn="ctr"/>
                      <a:r>
                        <a:rPr lang="en-US" dirty="0" smtClean="0">
                          <a:latin typeface="Book Antiqua" pitchFamily="18" charset="0"/>
                        </a:rPr>
                        <a:t>EXAMPLE</a:t>
                      </a:r>
                      <a:endParaRPr lang="en-MY" dirty="0">
                        <a:latin typeface="Book Antiqua" pitchFamily="18" charset="0"/>
                      </a:endParaRPr>
                    </a:p>
                  </a:txBody>
                  <a:tcPr/>
                </a:tc>
                <a:tc>
                  <a:txBody>
                    <a:bodyPr/>
                    <a:lstStyle/>
                    <a:p>
                      <a:pPr algn="ctr"/>
                      <a:r>
                        <a:rPr lang="en-US" dirty="0" smtClean="0">
                          <a:latin typeface="Book Antiqua" pitchFamily="18" charset="0"/>
                        </a:rPr>
                        <a:t>OUTPUT</a:t>
                      </a:r>
                      <a:endParaRPr lang="en-MY" dirty="0">
                        <a:latin typeface="Book Antiqua" pitchFamily="18" charset="0"/>
                      </a:endParaRPr>
                    </a:p>
                  </a:txBody>
                  <a:tcPr/>
                </a:tc>
              </a:tr>
              <a:tr h="370840">
                <a:tc>
                  <a:txBody>
                    <a:bodyPr/>
                    <a:lstStyle/>
                    <a:p>
                      <a:pPr algn="ctr"/>
                      <a:r>
                        <a:rPr lang="en-US" dirty="0" smtClean="0">
                          <a:latin typeface="Book Antiqua" pitchFamily="18" charset="0"/>
                        </a:rPr>
                        <a:t>7</a:t>
                      </a:r>
                      <a:endParaRPr lang="en-MY" dirty="0">
                        <a:latin typeface="Book Antiqua" pitchFamily="18" charset="0"/>
                      </a:endParaRPr>
                    </a:p>
                  </a:txBody>
                  <a:tcPr/>
                </a:tc>
                <a:tc>
                  <a:txBody>
                    <a:bodyPr/>
                    <a:lstStyle/>
                    <a:p>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r>
                        <a:rPr lang="en-US" dirty="0" smtClean="0">
                          <a:latin typeface="Book Antiqua" pitchFamily="18" charset="0"/>
                        </a:rPr>
                        <a:t>$a=“No”;</a:t>
                      </a:r>
                    </a:p>
                    <a:p>
                      <a:r>
                        <a:rPr lang="en-US" dirty="0" smtClean="0">
                          <a:latin typeface="Book Antiqua" pitchFamily="18" charset="0"/>
                        </a:rPr>
                        <a:t>$a.=“Worries”;</a:t>
                      </a:r>
                    </a:p>
                    <a:p>
                      <a:r>
                        <a:rPr lang="en-US" dirty="0" smtClean="0">
                          <a:latin typeface="Book Antiqua" pitchFamily="18" charset="0"/>
                        </a:rPr>
                        <a:t>echo $a;</a:t>
                      </a:r>
                      <a:endParaRPr lang="en-MY" dirty="0" smtClean="0">
                        <a:latin typeface="Book Antiqua" pitchFamily="18" charset="0"/>
                      </a:endParaRPr>
                    </a:p>
                    <a:p>
                      <a:r>
                        <a:rPr lang="en-US" dirty="0" smtClean="0"/>
                        <a:t>?&gt;</a:t>
                      </a:r>
                      <a:endParaRPr lang="en-MY" dirty="0"/>
                    </a:p>
                  </a:txBody>
                  <a:tcPr/>
                </a:tc>
                <a:tc>
                  <a:txBody>
                    <a:bodyPr/>
                    <a:lstStyle/>
                    <a:p>
                      <a:endParaRPr lang="en-US" dirty="0" smtClean="0"/>
                    </a:p>
                    <a:p>
                      <a:endParaRPr lang="en-US" dirty="0" smtClean="0"/>
                    </a:p>
                    <a:p>
                      <a:endParaRPr lang="en-US" dirty="0" smtClean="0"/>
                    </a:p>
                    <a:p>
                      <a:r>
                        <a:rPr lang="en-US" dirty="0" smtClean="0">
                          <a:latin typeface="Book Antiqua" pitchFamily="18" charset="0"/>
                        </a:rPr>
                        <a:t>No</a:t>
                      </a:r>
                      <a:r>
                        <a:rPr lang="en-US" dirty="0" smtClean="0"/>
                        <a:t> </a:t>
                      </a:r>
                      <a:r>
                        <a:rPr lang="en-US" dirty="0" smtClean="0">
                          <a:latin typeface="Book Antiqua" pitchFamily="18" charset="0"/>
                        </a:rPr>
                        <a:t>Worries</a:t>
                      </a:r>
                      <a:endParaRPr lang="en-MY" dirty="0">
                        <a:latin typeface="Book Antiqua" pitchFamily="18" charset="0"/>
                      </a:endParaRPr>
                    </a:p>
                  </a:txBody>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2" algn="ctr" rtl="0">
              <a:spcBef>
                <a:spcPct val="0"/>
              </a:spcBef>
            </a:pPr>
            <a:r>
              <a:rPr lang="ms-MY" sz="3200" dirty="0" smtClean="0">
                <a:latin typeface="Book Antiqua" pitchFamily="18" charset="0"/>
              </a:rPr>
              <a:t/>
            </a:r>
            <a:br>
              <a:rPr lang="ms-MY" sz="3200" dirty="0" smtClean="0">
                <a:latin typeface="Book Antiqua" pitchFamily="18" charset="0"/>
              </a:rPr>
            </a:br>
            <a:r>
              <a:rPr lang="ms-MY" sz="4900" dirty="0" smtClean="0">
                <a:latin typeface="Book Antiqua" pitchFamily="18" charset="0"/>
              </a:rPr>
              <a:t>Concatenation Operator</a:t>
            </a:r>
            <a:r>
              <a:rPr lang="en-MY" sz="4900" dirty="0" smtClean="0">
                <a:latin typeface="Book Antiqua" pitchFamily="18" charset="0"/>
              </a:rPr>
              <a:t/>
            </a:r>
            <a:br>
              <a:rPr lang="en-MY" sz="4900" dirty="0" smtClean="0">
                <a:latin typeface="Book Antiqua" pitchFamily="18" charset="0"/>
              </a:rPr>
            </a:br>
            <a:endParaRPr lang="en-MY" sz="4900"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Concatenation operator is used to combine multiple strings into one string</a:t>
            </a:r>
          </a:p>
          <a:p>
            <a:pPr>
              <a:buFont typeface="Wingdings" pitchFamily="2" charset="2"/>
              <a:buChar char="q"/>
            </a:pPr>
            <a:r>
              <a:rPr lang="en-US" dirty="0" smtClean="0">
                <a:latin typeface="Book Antiqua" pitchFamily="18" charset="0"/>
              </a:rPr>
              <a:t> 	There are only two operators that works with strings in PHP:</a:t>
            </a:r>
          </a:p>
          <a:p>
            <a:pPr>
              <a:buNone/>
            </a:pPr>
            <a:r>
              <a:rPr lang="en-US" dirty="0" smtClean="0">
                <a:latin typeface="Book Antiqua" pitchFamily="18" charset="0"/>
              </a:rPr>
              <a:t>	a) concatenation operator (.)</a:t>
            </a:r>
          </a:p>
          <a:p>
            <a:pPr>
              <a:buNone/>
            </a:pPr>
            <a:r>
              <a:rPr lang="en-US" dirty="0" smtClean="0">
                <a:latin typeface="Book Antiqua" pitchFamily="18" charset="0"/>
              </a:rPr>
              <a:t>	b) the combination of concatenation operator and assignment operator (.=)</a:t>
            </a:r>
            <a:endParaRPr lang="en-MY" dirty="0">
              <a:latin typeface="Book Antiqua"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a:bodyPr>
          <a:lstStyle/>
          <a:p>
            <a:pPr>
              <a:buFont typeface="Wingdings" pitchFamily="2" charset="2"/>
              <a:buChar char="q"/>
            </a:pPr>
            <a:r>
              <a:rPr lang="en-US" dirty="0" smtClean="0"/>
              <a:t> 	</a:t>
            </a:r>
            <a:r>
              <a:rPr lang="en-US" dirty="0" smtClean="0">
                <a:latin typeface="Book Antiqua" pitchFamily="18" charset="0"/>
              </a:rPr>
              <a:t>Example concatenation operator</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$a=“No”;</a:t>
            </a:r>
          </a:p>
          <a:p>
            <a:pPr>
              <a:buNone/>
            </a:pPr>
            <a:r>
              <a:rPr lang="en-US" dirty="0" smtClean="0">
                <a:latin typeface="Book Antiqua" pitchFamily="18" charset="0"/>
              </a:rPr>
              <a:t>		$b=$a.”\</a:t>
            </a:r>
            <a:r>
              <a:rPr lang="en-US" dirty="0" err="1" smtClean="0">
                <a:latin typeface="Book Antiqua" pitchFamily="18" charset="0"/>
              </a:rPr>
              <a:t>tWorries</a:t>
            </a:r>
            <a:r>
              <a:rPr lang="en-US" dirty="0" smtClean="0">
                <a:latin typeface="Book Antiqua" pitchFamily="18" charset="0"/>
              </a:rPr>
              <a:t>”;</a:t>
            </a:r>
          </a:p>
          <a:p>
            <a:pPr>
              <a:buNone/>
            </a:pPr>
            <a:r>
              <a:rPr lang="en-US" dirty="0" smtClean="0">
                <a:latin typeface="Book Antiqua" pitchFamily="18" charset="0"/>
              </a:rPr>
              <a:t>		echo $b;</a:t>
            </a:r>
          </a:p>
          <a:p>
            <a:pPr>
              <a:buNone/>
            </a:pPr>
            <a:r>
              <a:rPr lang="en-US" dirty="0" smtClean="0">
                <a:latin typeface="Book Antiqua" pitchFamily="18" charset="0"/>
              </a:rPr>
              <a:t> 		?&gt;</a:t>
            </a:r>
          </a:p>
          <a:p>
            <a:pPr>
              <a:buNone/>
            </a:pPr>
            <a:r>
              <a:rPr lang="en-US" dirty="0" smtClean="0">
                <a:latin typeface="Book Antiqua" pitchFamily="18" charset="0"/>
              </a:rPr>
              <a:t>		output:</a:t>
            </a:r>
          </a:p>
          <a:p>
            <a:pPr>
              <a:buNone/>
            </a:pPr>
            <a:r>
              <a:rPr lang="en-US" dirty="0" smtClean="0">
                <a:latin typeface="Book Antiqua" pitchFamily="18" charset="0"/>
              </a:rPr>
              <a:t>		No Worries </a:t>
            </a:r>
          </a:p>
          <a:p>
            <a:pPr>
              <a:buFont typeface="Wingdings" pitchFamily="2" charset="2"/>
              <a:buChar char="q"/>
            </a:pPr>
            <a:endParaRPr lang="en-MY" dirty="0">
              <a:latin typeface="Book Antiqua"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929354"/>
          </a:xfrm>
        </p:spPr>
        <p:txBody>
          <a:bodyPr>
            <a:normAutofit/>
          </a:bodyPr>
          <a:lstStyle/>
          <a:p>
            <a:pPr>
              <a:buFont typeface="Wingdings" pitchFamily="2" charset="2"/>
              <a:buChar char="q"/>
            </a:pPr>
            <a:r>
              <a:rPr lang="en-US" dirty="0" smtClean="0">
                <a:latin typeface="Book Antiqua" pitchFamily="18" charset="0"/>
              </a:rPr>
              <a:t> 	Example the combination of concatenation operator and assignment operator:</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$a=“No”;</a:t>
            </a:r>
          </a:p>
          <a:p>
            <a:pPr>
              <a:buNone/>
            </a:pPr>
            <a:r>
              <a:rPr lang="en-US" dirty="0" smtClean="0">
                <a:latin typeface="Book Antiqua" pitchFamily="18" charset="0"/>
              </a:rPr>
              <a:t>		$b=$a.”\</a:t>
            </a:r>
            <a:r>
              <a:rPr lang="en-US" dirty="0" err="1" smtClean="0">
                <a:latin typeface="Book Antiqua" pitchFamily="18" charset="0"/>
              </a:rPr>
              <a:t>tWorries</a:t>
            </a:r>
            <a:r>
              <a:rPr lang="en-US" dirty="0" smtClean="0">
                <a:latin typeface="Book Antiqua" pitchFamily="18" charset="0"/>
              </a:rPr>
              <a:t>”;</a:t>
            </a:r>
          </a:p>
          <a:p>
            <a:pPr>
              <a:buNone/>
            </a:pPr>
            <a:r>
              <a:rPr lang="en-US" dirty="0" smtClean="0">
                <a:latin typeface="Book Antiqua" pitchFamily="18" charset="0"/>
              </a:rPr>
              <a:t>		$b.=“\</a:t>
            </a:r>
            <a:r>
              <a:rPr lang="en-US" dirty="0" err="1" smtClean="0">
                <a:latin typeface="Book Antiqua" pitchFamily="18" charset="0"/>
              </a:rPr>
              <a:t>tAt</a:t>
            </a:r>
            <a:r>
              <a:rPr lang="en-US" dirty="0" smtClean="0">
                <a:latin typeface="Book Antiqua" pitchFamily="18" charset="0"/>
              </a:rPr>
              <a:t> All”;</a:t>
            </a:r>
          </a:p>
          <a:p>
            <a:pPr>
              <a:buNone/>
            </a:pPr>
            <a:r>
              <a:rPr lang="en-US" dirty="0" smtClean="0">
                <a:latin typeface="Book Antiqua" pitchFamily="18" charset="0"/>
              </a:rPr>
              <a:t>		echo $b;</a:t>
            </a:r>
          </a:p>
          <a:p>
            <a:pPr>
              <a:buNone/>
            </a:pPr>
            <a:r>
              <a:rPr lang="en-US" dirty="0" smtClean="0">
                <a:latin typeface="Book Antiqua" pitchFamily="18" charset="0"/>
              </a:rPr>
              <a:t> 		?&gt;</a:t>
            </a:r>
          </a:p>
          <a:p>
            <a:pPr>
              <a:buNone/>
            </a:pPr>
            <a:r>
              <a:rPr lang="en-US" dirty="0" smtClean="0">
                <a:latin typeface="Book Antiqua" pitchFamily="18" charset="0"/>
              </a:rPr>
              <a:t>		output:</a:t>
            </a:r>
          </a:p>
          <a:p>
            <a:pPr>
              <a:buNone/>
            </a:pPr>
            <a:r>
              <a:rPr lang="en-US" dirty="0" smtClean="0">
                <a:latin typeface="Book Antiqua" pitchFamily="18" charset="0"/>
              </a:rPr>
              <a:t>		No Worries At All</a:t>
            </a:r>
          </a:p>
          <a:p>
            <a:pPr>
              <a:buNone/>
            </a:pPr>
            <a:endParaRPr lang="en-US" dirty="0" smtClean="0">
              <a:latin typeface="Book Antiqua" pitchFamily="18" charset="0"/>
            </a:endParaRPr>
          </a:p>
          <a:p>
            <a:pPr>
              <a:buNone/>
            </a:pPr>
            <a:endParaRPr lang="en-MY"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80"/>
            <a:ext cx="8229600" cy="5554683"/>
          </a:xfrm>
        </p:spPr>
        <p:txBody>
          <a:bodyPr/>
          <a:lstStyle/>
          <a:p>
            <a:pPr>
              <a:buFont typeface="Wingdings" pitchFamily="2" charset="2"/>
              <a:buChar char="q"/>
            </a:pPr>
            <a:r>
              <a:rPr lang="en-US" dirty="0" smtClean="0"/>
              <a:t> 	</a:t>
            </a:r>
            <a:r>
              <a:rPr lang="en-US" dirty="0" smtClean="0">
                <a:latin typeface="Book Antiqua" pitchFamily="18" charset="0"/>
              </a:rPr>
              <a:t>What is the output of the script below:</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t>
            </a:r>
            <a:r>
              <a:rPr lang="en-US" dirty="0" err="1" smtClean="0">
                <a:latin typeface="Book Antiqua" pitchFamily="18" charset="0"/>
              </a:rPr>
              <a:t>first_name</a:t>
            </a:r>
            <a:r>
              <a:rPr lang="en-US" dirty="0" smtClean="0">
                <a:latin typeface="Book Antiqua" pitchFamily="18" charset="0"/>
              </a:rPr>
              <a:t>=“Nick”;</a:t>
            </a:r>
          </a:p>
          <a:p>
            <a:pPr>
              <a:buNone/>
            </a:pPr>
            <a:r>
              <a:rPr lang="en-US" dirty="0" smtClean="0">
                <a:latin typeface="Book Antiqua" pitchFamily="18" charset="0"/>
              </a:rPr>
              <a:t>		$</a:t>
            </a:r>
            <a:r>
              <a:rPr lang="en-US" dirty="0" err="1" smtClean="0">
                <a:latin typeface="Book Antiqua" pitchFamily="18" charset="0"/>
              </a:rPr>
              <a:t>last_name</a:t>
            </a:r>
            <a:r>
              <a:rPr lang="en-US" dirty="0" smtClean="0">
                <a:latin typeface="Book Antiqua" pitchFamily="18" charset="0"/>
              </a:rPr>
              <a:t>=“</a:t>
            </a:r>
            <a:r>
              <a:rPr lang="en-US" dirty="0" err="1" smtClean="0">
                <a:latin typeface="Book Antiqua" pitchFamily="18" charset="0"/>
              </a:rPr>
              <a:t>Hornby</a:t>
            </a:r>
            <a:r>
              <a:rPr lang="en-US" dirty="0" smtClean="0">
                <a:latin typeface="Book Antiqua" pitchFamily="18" charset="0"/>
              </a:rPr>
              <a:t>”;</a:t>
            </a:r>
          </a:p>
          <a:p>
            <a:pPr>
              <a:buNone/>
            </a:pPr>
            <a:r>
              <a:rPr lang="en-US" dirty="0" smtClean="0">
                <a:latin typeface="Book Antiqua" pitchFamily="18" charset="0"/>
              </a:rPr>
              <a:t>		$author=$</a:t>
            </a:r>
            <a:r>
              <a:rPr lang="en-US" dirty="0" err="1" smtClean="0">
                <a:latin typeface="Book Antiqua" pitchFamily="18" charset="0"/>
              </a:rPr>
              <a:t>first_name</a:t>
            </a:r>
            <a:r>
              <a:rPr lang="en-US" dirty="0" smtClean="0">
                <a:latin typeface="Book Antiqua" pitchFamily="18" charset="0"/>
              </a:rPr>
              <a:t>.” ”.$</a:t>
            </a:r>
            <a:r>
              <a:rPr lang="en-US" dirty="0" err="1" smtClean="0">
                <a:latin typeface="Book Antiqua" pitchFamily="18" charset="0"/>
              </a:rPr>
              <a:t>last_name</a:t>
            </a:r>
            <a:r>
              <a:rPr lang="en-US" dirty="0" smtClean="0">
                <a:latin typeface="Book Antiqua" pitchFamily="18" charset="0"/>
              </a:rPr>
              <a:t>;</a:t>
            </a:r>
          </a:p>
          <a:p>
            <a:pPr>
              <a:buNone/>
            </a:pPr>
            <a:r>
              <a:rPr lang="en-US" dirty="0" smtClean="0">
                <a:latin typeface="Book Antiqua" pitchFamily="18" charset="0"/>
              </a:rPr>
              <a:t>		$book=“PHP Programming Solutions”;</a:t>
            </a:r>
          </a:p>
          <a:p>
            <a:pPr>
              <a:buNone/>
            </a:pPr>
            <a:r>
              <a:rPr lang="en-US" dirty="0" smtClean="0">
                <a:latin typeface="Book Antiqua" pitchFamily="18" charset="0"/>
              </a:rPr>
              <a:t>		echo “The book &lt;</a:t>
            </a:r>
            <a:r>
              <a:rPr lang="en-US" dirty="0" err="1" smtClean="0">
                <a:latin typeface="Book Antiqua" pitchFamily="18" charset="0"/>
              </a:rPr>
              <a:t>i</a:t>
            </a:r>
            <a:r>
              <a:rPr lang="en-US" dirty="0" smtClean="0">
                <a:latin typeface="Book Antiqua" pitchFamily="18" charset="0"/>
              </a:rPr>
              <a:t>&gt;$book&lt;/</a:t>
            </a:r>
            <a:r>
              <a:rPr lang="en-US" dirty="0" err="1" smtClean="0">
                <a:latin typeface="Book Antiqua" pitchFamily="18" charset="0"/>
              </a:rPr>
              <a:t>i</a:t>
            </a:r>
            <a:r>
              <a:rPr lang="en-US" dirty="0" smtClean="0">
                <a:latin typeface="Book Antiqua" pitchFamily="18" charset="0"/>
              </a:rPr>
              <a:t>&gt; was written by $author”;</a:t>
            </a:r>
          </a:p>
          <a:p>
            <a:pPr>
              <a:buNone/>
            </a:pPr>
            <a:r>
              <a:rPr lang="en-US" dirty="0" smtClean="0">
                <a:latin typeface="Book Antiqua" pitchFamily="18" charset="0"/>
              </a:rPr>
              <a:t>		?&gt;</a:t>
            </a:r>
            <a:endParaRPr lang="en-MY" dirty="0">
              <a:latin typeface="Book Antiqua"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a:bodyPr>
          <a:lstStyle/>
          <a:p>
            <a:pPr>
              <a:buFont typeface="Wingdings" pitchFamily="2" charset="2"/>
              <a:buChar char="q"/>
            </a:pPr>
            <a:r>
              <a:rPr lang="en-US" dirty="0" smtClean="0">
                <a:latin typeface="Book Antiqua" pitchFamily="18" charset="0"/>
              </a:rPr>
              <a:t>What is the output of the script below:</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t>
            </a:r>
            <a:r>
              <a:rPr lang="en-US" dirty="0" err="1" smtClean="0">
                <a:latin typeface="Book Antiqua" pitchFamily="18" charset="0"/>
              </a:rPr>
              <a:t>first_name</a:t>
            </a:r>
            <a:r>
              <a:rPr lang="en-US" dirty="0" smtClean="0">
                <a:latin typeface="Book Antiqua" pitchFamily="18" charset="0"/>
              </a:rPr>
              <a:t>=“Nick”;</a:t>
            </a:r>
          </a:p>
          <a:p>
            <a:pPr>
              <a:buNone/>
            </a:pPr>
            <a:r>
              <a:rPr lang="en-US" dirty="0" smtClean="0">
                <a:latin typeface="Book Antiqua" pitchFamily="18" charset="0"/>
              </a:rPr>
              <a:t>		$</a:t>
            </a:r>
            <a:r>
              <a:rPr lang="en-US" dirty="0" err="1" smtClean="0">
                <a:latin typeface="Book Antiqua" pitchFamily="18" charset="0"/>
              </a:rPr>
              <a:t>last_name</a:t>
            </a:r>
            <a:r>
              <a:rPr lang="en-US" dirty="0" smtClean="0">
                <a:latin typeface="Book Antiqua" pitchFamily="18" charset="0"/>
              </a:rPr>
              <a:t>=“</a:t>
            </a:r>
            <a:r>
              <a:rPr lang="en-US" dirty="0" err="1" smtClean="0">
                <a:latin typeface="Book Antiqua" pitchFamily="18" charset="0"/>
              </a:rPr>
              <a:t>Hornby</a:t>
            </a:r>
            <a:r>
              <a:rPr lang="en-US" dirty="0" smtClean="0">
                <a:latin typeface="Book Antiqua" pitchFamily="18" charset="0"/>
              </a:rPr>
              <a:t>”;</a:t>
            </a:r>
          </a:p>
          <a:p>
            <a:pPr>
              <a:buNone/>
            </a:pPr>
            <a:r>
              <a:rPr lang="en-US" dirty="0" smtClean="0">
                <a:latin typeface="Book Antiqua" pitchFamily="18" charset="0"/>
              </a:rPr>
              <a:t>		$name=$</a:t>
            </a:r>
            <a:r>
              <a:rPr lang="en-US" dirty="0" err="1" smtClean="0">
                <a:latin typeface="Book Antiqua" pitchFamily="18" charset="0"/>
              </a:rPr>
              <a:t>first_name</a:t>
            </a:r>
            <a:r>
              <a:rPr lang="en-US" dirty="0" smtClean="0">
                <a:latin typeface="Book Antiqua" pitchFamily="18" charset="0"/>
              </a:rPr>
              <a:t>;</a:t>
            </a:r>
          </a:p>
          <a:p>
            <a:pPr>
              <a:buNone/>
            </a:pPr>
            <a:r>
              <a:rPr lang="en-US" dirty="0" smtClean="0">
                <a:latin typeface="Book Antiqua" pitchFamily="18" charset="0"/>
              </a:rPr>
              <a:t>		$name.=“\</a:t>
            </a:r>
            <a:r>
              <a:rPr lang="en-US" dirty="0" err="1" smtClean="0">
                <a:latin typeface="Book Antiqua" pitchFamily="18" charset="0"/>
              </a:rPr>
              <a:t>t$last_name</a:t>
            </a:r>
            <a:r>
              <a:rPr lang="en-US" dirty="0" smtClean="0">
                <a:latin typeface="Book Antiqua" pitchFamily="18" charset="0"/>
              </a:rPr>
              <a:t>”;	</a:t>
            </a:r>
          </a:p>
          <a:p>
            <a:pPr>
              <a:buNone/>
            </a:pPr>
            <a:r>
              <a:rPr lang="en-US" dirty="0" smtClean="0">
                <a:latin typeface="Book Antiqua" pitchFamily="18" charset="0"/>
              </a:rPr>
              <a:t>		$book=“PHP Programming Solutions”;</a:t>
            </a:r>
          </a:p>
          <a:p>
            <a:pPr>
              <a:buNone/>
            </a:pPr>
            <a:r>
              <a:rPr lang="en-US" dirty="0" smtClean="0">
                <a:latin typeface="Book Antiqua" pitchFamily="18" charset="0"/>
              </a:rPr>
              <a:t>		echo “The book &lt;</a:t>
            </a:r>
            <a:r>
              <a:rPr lang="en-US" dirty="0" err="1" smtClean="0">
                <a:latin typeface="Book Antiqua" pitchFamily="18" charset="0"/>
              </a:rPr>
              <a:t>i</a:t>
            </a:r>
            <a:r>
              <a:rPr lang="en-US" dirty="0" smtClean="0">
                <a:latin typeface="Book Antiqua" pitchFamily="18" charset="0"/>
              </a:rPr>
              <a:t>&gt;$book&lt;/</a:t>
            </a:r>
            <a:r>
              <a:rPr lang="en-US" dirty="0" err="1" smtClean="0">
                <a:latin typeface="Book Antiqua" pitchFamily="18" charset="0"/>
              </a:rPr>
              <a:t>i</a:t>
            </a:r>
            <a:r>
              <a:rPr lang="en-US" dirty="0" smtClean="0">
                <a:latin typeface="Book Antiqua" pitchFamily="18" charset="0"/>
              </a:rPr>
              <a:t>&gt; was written by $name”;</a:t>
            </a:r>
          </a:p>
          <a:p>
            <a:pPr>
              <a:buNone/>
            </a:pPr>
            <a:r>
              <a:rPr lang="en-US" dirty="0" smtClean="0">
                <a:latin typeface="Book Antiqua" pitchFamily="18" charset="0"/>
              </a:rPr>
              <a:t>		?&gt;</a:t>
            </a:r>
            <a:endParaRPr lang="en-MY" dirty="0" smtClean="0">
              <a:latin typeface="Book Antiqua" pitchFamily="18" charset="0"/>
            </a:endParaRPr>
          </a:p>
          <a:p>
            <a:endParaRPr lang="en-MY"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857250" indent="-857250">
              <a:buFont typeface="+mj-lt"/>
              <a:buAutoNum type="romanLcPeriod" startAt="2"/>
            </a:pPr>
            <a:r>
              <a:rPr lang="en-US" dirty="0" smtClean="0">
                <a:latin typeface="Book Antiqua" pitchFamily="18" charset="0"/>
              </a:rPr>
              <a:t>Comments</a:t>
            </a:r>
            <a:endParaRPr lang="en-MY" dirty="0"/>
          </a:p>
        </p:txBody>
      </p:sp>
      <p:sp>
        <p:nvSpPr>
          <p:cNvPr id="3" name="Content Placeholder 2"/>
          <p:cNvSpPr>
            <a:spLocks noGrp="1"/>
          </p:cNvSpPr>
          <p:nvPr>
            <p:ph idx="1"/>
          </p:nvPr>
        </p:nvSpPr>
        <p:spPr/>
        <p:txBody>
          <a:bodyPr/>
          <a:lstStyle/>
          <a:p>
            <a:pPr>
              <a:buFont typeface="Wingdings" pitchFamily="2" charset="2"/>
              <a:buChar char="q"/>
            </a:pPr>
            <a:r>
              <a:rPr lang="en-US" dirty="0" smtClean="0">
                <a:latin typeface="Book Antiqua" pitchFamily="18" charset="0"/>
              </a:rPr>
              <a:t>	There are three comments types supported by PHP. </a:t>
            </a:r>
          </a:p>
          <a:p>
            <a:pPr marL="514350" indent="-514350">
              <a:buFont typeface="+mj-lt"/>
              <a:buAutoNum type="alphaLcPeriod"/>
            </a:pPr>
            <a:r>
              <a:rPr lang="en-US" dirty="0" smtClean="0">
                <a:latin typeface="Book Antiqua" pitchFamily="18" charset="0"/>
              </a:rPr>
              <a:t>#  		- comment for single line</a:t>
            </a:r>
          </a:p>
          <a:p>
            <a:pPr marL="514350" indent="-514350">
              <a:buFont typeface="+mj-lt"/>
              <a:buAutoNum type="alphaLcPeriod"/>
            </a:pPr>
            <a:r>
              <a:rPr lang="en-US" dirty="0" smtClean="0">
                <a:latin typeface="Book Antiqua" pitchFamily="18" charset="0"/>
              </a:rPr>
              <a:t>// 		- comment for single line</a:t>
            </a:r>
          </a:p>
          <a:p>
            <a:pPr marL="514350" indent="-514350">
              <a:buFont typeface="+mj-lt"/>
              <a:buAutoNum type="alphaLcPeriod"/>
            </a:pPr>
            <a:r>
              <a:rPr lang="en-US" dirty="0" smtClean="0">
                <a:latin typeface="Book Antiqua" pitchFamily="18" charset="0"/>
              </a:rPr>
              <a:t>/*	*/ 	- comment for multiple lines</a:t>
            </a:r>
            <a:endParaRPr lang="en-MY" dirty="0">
              <a:latin typeface="Book Antiqua"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Book Antiqua" pitchFamily="18" charset="0"/>
              </a:rPr>
              <a:t>Incrementing And Decrementing </a:t>
            </a:r>
            <a:endParaRPr lang="en-MY" sz="3600" dirty="0">
              <a:latin typeface="Book Antiqua" pitchFamily="18" charset="0"/>
            </a:endParaRPr>
          </a:p>
        </p:txBody>
      </p:sp>
      <p:sp>
        <p:nvSpPr>
          <p:cNvPr id="3" name="Content Placeholder 2"/>
          <p:cNvSpPr>
            <a:spLocks noGrp="1"/>
          </p:cNvSpPr>
          <p:nvPr>
            <p:ph idx="1"/>
          </p:nvPr>
        </p:nvSpPr>
        <p:spPr/>
        <p:txBody>
          <a:bodyPr>
            <a:normAutofit/>
          </a:bodyPr>
          <a:lstStyle/>
          <a:p>
            <a:pPr>
              <a:buFont typeface="Wingdings" pitchFamily="2" charset="2"/>
              <a:buChar char="q"/>
            </a:pPr>
            <a:r>
              <a:rPr lang="en-US" dirty="0" smtClean="0"/>
              <a:t> 	</a:t>
            </a:r>
            <a:r>
              <a:rPr lang="en-US" dirty="0" smtClean="0">
                <a:latin typeface="Book Antiqua" pitchFamily="18" charset="0"/>
              </a:rPr>
              <a:t>Operator increment(add 1 to) or decrement(subtract 1 from) values</a:t>
            </a:r>
          </a:p>
          <a:p>
            <a:pPr>
              <a:buFont typeface="Wingdings" pitchFamily="2" charset="2"/>
              <a:buChar char="q"/>
            </a:pPr>
            <a:r>
              <a:rPr lang="en-US" dirty="0" smtClean="0">
                <a:latin typeface="Book Antiqua" pitchFamily="18" charset="0"/>
              </a:rPr>
              <a:t> 	There are 4 ways when using increment and decrement operator in PHP:</a:t>
            </a:r>
          </a:p>
          <a:p>
            <a:pPr marL="571500" indent="-571500">
              <a:buFont typeface="+mj-lt"/>
              <a:buAutoNum type="romanLcPeriod"/>
            </a:pPr>
            <a:r>
              <a:rPr lang="en-US" dirty="0" smtClean="0">
                <a:latin typeface="Book Antiqua" pitchFamily="18" charset="0"/>
              </a:rPr>
              <a:t>pre-increment	</a:t>
            </a:r>
            <a:r>
              <a:rPr lang="en-US" dirty="0" smtClean="0">
                <a:solidFill>
                  <a:srgbClr val="FF0000"/>
                </a:solidFill>
                <a:latin typeface="Book Antiqua" pitchFamily="18" charset="0"/>
              </a:rPr>
              <a:t>++$variable</a:t>
            </a:r>
          </a:p>
          <a:p>
            <a:pPr marL="571500" indent="-571500">
              <a:buFont typeface="+mj-lt"/>
              <a:buAutoNum type="romanLcPeriod"/>
            </a:pPr>
            <a:r>
              <a:rPr lang="en-US" dirty="0" smtClean="0">
                <a:latin typeface="Book Antiqua" pitchFamily="18" charset="0"/>
              </a:rPr>
              <a:t>pre-decrement	</a:t>
            </a:r>
            <a:r>
              <a:rPr lang="en-US" dirty="0" smtClean="0">
                <a:solidFill>
                  <a:srgbClr val="FF0000"/>
                </a:solidFill>
                <a:latin typeface="Book Antiqua" pitchFamily="18" charset="0"/>
              </a:rPr>
              <a:t>--$variable</a:t>
            </a:r>
          </a:p>
          <a:p>
            <a:pPr marL="571500" indent="-571500">
              <a:buFont typeface="+mj-lt"/>
              <a:buAutoNum type="romanLcPeriod"/>
            </a:pPr>
            <a:r>
              <a:rPr lang="en-US" dirty="0" smtClean="0">
                <a:latin typeface="Book Antiqua" pitchFamily="18" charset="0"/>
              </a:rPr>
              <a:t>post-increment</a:t>
            </a:r>
            <a:r>
              <a:rPr lang="en-US" dirty="0" smtClean="0">
                <a:latin typeface="Book Antiqua" pitchFamily="18" charset="0"/>
              </a:rPr>
              <a:t>	</a:t>
            </a:r>
            <a:r>
              <a:rPr lang="en-US" dirty="0" smtClean="0">
                <a:solidFill>
                  <a:srgbClr val="FF0000"/>
                </a:solidFill>
                <a:latin typeface="Book Antiqua" pitchFamily="18" charset="0"/>
              </a:rPr>
              <a:t>$variable++</a:t>
            </a:r>
          </a:p>
          <a:p>
            <a:pPr marL="571500" indent="-571500">
              <a:buFont typeface="+mj-lt"/>
              <a:buAutoNum type="romanLcPeriod"/>
            </a:pPr>
            <a:r>
              <a:rPr lang="en-US" dirty="0" smtClean="0">
                <a:latin typeface="Book Antiqua" pitchFamily="18" charset="0"/>
              </a:rPr>
              <a:t>post-decrement</a:t>
            </a:r>
            <a:r>
              <a:rPr lang="en-US" dirty="0" smtClean="0">
                <a:latin typeface="Book Antiqua" pitchFamily="18" charset="0"/>
              </a:rPr>
              <a:t>	</a:t>
            </a:r>
            <a:r>
              <a:rPr lang="en-US" dirty="0" smtClean="0">
                <a:solidFill>
                  <a:srgbClr val="FF0000"/>
                </a:solidFill>
                <a:latin typeface="Book Antiqua" pitchFamily="18" charset="0"/>
              </a:rPr>
              <a:t>$variable--</a:t>
            </a:r>
          </a:p>
          <a:p>
            <a:pPr marL="571500" indent="-571500">
              <a:buNone/>
            </a:pPr>
            <a:endParaRPr lang="en-MY" dirty="0">
              <a:latin typeface="Book Antiqua"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Book Antiqua" pitchFamily="18" charset="0"/>
              </a:rPr>
              <a:t>Incrementing And Decrementing </a:t>
            </a:r>
            <a:endParaRPr lang="en-US" dirty="0"/>
          </a:p>
        </p:txBody>
      </p:sp>
      <p:sp>
        <p:nvSpPr>
          <p:cNvPr id="3" name="Content Placeholder 2"/>
          <p:cNvSpPr>
            <a:spLocks noGrp="1"/>
          </p:cNvSpPr>
          <p:nvPr>
            <p:ph idx="1"/>
          </p:nvPr>
        </p:nvSpPr>
        <p:spPr>
          <a:xfrm>
            <a:off x="457200" y="1609416"/>
            <a:ext cx="7787208" cy="4846320"/>
          </a:xfrm>
        </p:spPr>
        <p:txBody>
          <a:bodyPr>
            <a:normAutofit/>
          </a:bodyPr>
          <a:lstStyle/>
          <a:p>
            <a:r>
              <a:rPr lang="en-US" dirty="0" smtClean="0">
                <a:latin typeface="Book Antiqua" pitchFamily="18" charset="0"/>
              </a:rPr>
              <a:t>Pre means you </a:t>
            </a:r>
            <a:r>
              <a:rPr lang="en-US" dirty="0" smtClean="0">
                <a:latin typeface="Book Antiqua" pitchFamily="18" charset="0"/>
              </a:rPr>
              <a:t>can </a:t>
            </a:r>
            <a:r>
              <a:rPr lang="en-US" dirty="0" smtClean="0">
                <a:latin typeface="Book Antiqua" pitchFamily="18" charset="0"/>
              </a:rPr>
              <a:t>made an increment/decrement </a:t>
            </a:r>
            <a:r>
              <a:rPr lang="en-US" dirty="0" smtClean="0">
                <a:latin typeface="Book Antiqua" pitchFamily="18" charset="0"/>
              </a:rPr>
              <a:t>before the line of code is being </a:t>
            </a:r>
            <a:r>
              <a:rPr lang="en-US" dirty="0" smtClean="0">
                <a:latin typeface="Book Antiqua" pitchFamily="18" charset="0"/>
              </a:rPr>
              <a:t>executed.</a:t>
            </a:r>
          </a:p>
          <a:p>
            <a:r>
              <a:rPr lang="en-US" dirty="0" err="1" smtClean="0">
                <a:latin typeface="Book Antiqua" pitchFamily="18" charset="0"/>
              </a:rPr>
              <a:t>Pasca</a:t>
            </a:r>
            <a:r>
              <a:rPr lang="en-US" dirty="0" smtClean="0">
                <a:latin typeface="Book Antiqua" pitchFamily="18" charset="0"/>
              </a:rPr>
              <a:t> means you can  make increment/decrement after </a:t>
            </a:r>
            <a:r>
              <a:rPr lang="en-US" dirty="0" smtClean="0">
                <a:latin typeface="Book Antiqua" pitchFamily="18" charset="0"/>
              </a:rPr>
              <a:t>the line of code </a:t>
            </a:r>
            <a:r>
              <a:rPr lang="en-US" dirty="0" smtClean="0">
                <a:latin typeface="Book Antiqua" pitchFamily="18" charset="0"/>
              </a:rPr>
              <a:t>has </a:t>
            </a:r>
            <a:r>
              <a:rPr lang="en-US" dirty="0" smtClean="0">
                <a:latin typeface="Book Antiqua" pitchFamily="18" charset="0"/>
              </a:rPr>
              <a:t>executed. </a:t>
            </a:r>
            <a:endParaRPr lang="en-US" dirty="0" smtClean="0">
              <a:latin typeface="Book Antiqua"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136904" cy="5907056"/>
          </a:xfrm>
        </p:spPr>
        <p:txBody>
          <a:bodyPr>
            <a:normAutofit/>
          </a:bodyPr>
          <a:lstStyle/>
          <a:p>
            <a:pPr>
              <a:buNone/>
            </a:pPr>
            <a:r>
              <a:rPr lang="en-US" sz="2000" dirty="0" smtClean="0">
                <a:latin typeface="Book Antiqua" pitchFamily="18" charset="0"/>
              </a:rPr>
              <a:t> Example </a:t>
            </a:r>
            <a:r>
              <a:rPr lang="en-US" sz="2000" dirty="0" smtClean="0">
                <a:latin typeface="Book Antiqua" pitchFamily="18" charset="0"/>
              </a:rPr>
              <a:t>:</a:t>
            </a:r>
          </a:p>
          <a:p>
            <a:pPr>
              <a:buNone/>
            </a:pPr>
            <a:r>
              <a:rPr lang="en-US" sz="2000" dirty="0" smtClean="0">
                <a:latin typeface="Book Antiqua" pitchFamily="18" charset="0"/>
              </a:rPr>
              <a:t> $</a:t>
            </a:r>
            <a:r>
              <a:rPr lang="en-US" sz="2000" dirty="0" smtClean="0">
                <a:latin typeface="Book Antiqua" pitchFamily="18" charset="0"/>
              </a:rPr>
              <a:t>x = 4; </a:t>
            </a:r>
          </a:p>
          <a:p>
            <a:pPr>
              <a:buNone/>
            </a:pPr>
            <a:r>
              <a:rPr lang="en-US" sz="2000" dirty="0" smtClean="0">
                <a:latin typeface="Book Antiqua" pitchFamily="18" charset="0"/>
              </a:rPr>
              <a:t> echo "The value of x with post-</a:t>
            </a:r>
            <a:r>
              <a:rPr lang="en-US" sz="2000" dirty="0" err="1" smtClean="0">
                <a:latin typeface="Book Antiqua" pitchFamily="18" charset="0"/>
              </a:rPr>
              <a:t>plusplus</a:t>
            </a:r>
            <a:r>
              <a:rPr lang="en-US" sz="2000" dirty="0" smtClean="0">
                <a:latin typeface="Book Antiqua" pitchFamily="18" charset="0"/>
              </a:rPr>
              <a:t> = " . $x</a:t>
            </a:r>
            <a:r>
              <a:rPr lang="en-US" sz="2000" dirty="0" smtClean="0">
                <a:latin typeface="Book Antiqua" pitchFamily="18" charset="0"/>
              </a:rPr>
              <a:t>++;</a:t>
            </a:r>
          </a:p>
          <a:p>
            <a:pPr>
              <a:buNone/>
            </a:pPr>
            <a:r>
              <a:rPr lang="en-US" sz="2000" dirty="0" smtClean="0">
                <a:latin typeface="Book Antiqua" pitchFamily="18" charset="0"/>
              </a:rPr>
              <a:t> echo </a:t>
            </a:r>
            <a:r>
              <a:rPr lang="en-US" sz="2000" dirty="0" smtClean="0">
                <a:latin typeface="Book Antiqua" pitchFamily="18" charset="0"/>
              </a:rPr>
              <a:t>"&lt;</a:t>
            </a:r>
            <a:r>
              <a:rPr lang="en-US" sz="2000" dirty="0" err="1" smtClean="0">
                <a:latin typeface="Book Antiqua" pitchFamily="18" charset="0"/>
              </a:rPr>
              <a:t>br</a:t>
            </a:r>
            <a:r>
              <a:rPr lang="en-US" sz="2000" dirty="0" smtClean="0">
                <a:latin typeface="Book Antiqua" pitchFamily="18" charset="0"/>
              </a:rPr>
              <a:t> /&gt; The value of x after the post-</a:t>
            </a:r>
            <a:r>
              <a:rPr lang="en-US" sz="2000" dirty="0" err="1" smtClean="0">
                <a:latin typeface="Book Antiqua" pitchFamily="18" charset="0"/>
              </a:rPr>
              <a:t>plusplus</a:t>
            </a:r>
            <a:r>
              <a:rPr lang="en-US" sz="2000" dirty="0" smtClean="0">
                <a:latin typeface="Book Antiqua" pitchFamily="18" charset="0"/>
              </a:rPr>
              <a:t> is " . $x; </a:t>
            </a:r>
            <a:endParaRPr lang="en-US" sz="2000" dirty="0" smtClean="0">
              <a:latin typeface="Book Antiqua" pitchFamily="18" charset="0"/>
            </a:endParaRPr>
          </a:p>
          <a:p>
            <a:pPr>
              <a:buNone/>
            </a:pPr>
            <a:endParaRPr lang="en-US" sz="2000" dirty="0" smtClean="0">
              <a:latin typeface="Book Antiqua" pitchFamily="18" charset="0"/>
            </a:endParaRPr>
          </a:p>
          <a:p>
            <a:pPr>
              <a:buNone/>
            </a:pPr>
            <a:r>
              <a:rPr lang="en-US" sz="2000" dirty="0" smtClean="0">
                <a:latin typeface="Book Antiqua" pitchFamily="18" charset="0"/>
              </a:rPr>
              <a:t>Output:</a:t>
            </a:r>
          </a:p>
          <a:p>
            <a:pPr>
              <a:buNone/>
            </a:pPr>
            <a:r>
              <a:rPr lang="en-US" sz="2000" dirty="0" smtClean="0">
                <a:latin typeface="Book Antiqua" pitchFamily="18" charset="0"/>
              </a:rPr>
              <a:t>The value of x with post-</a:t>
            </a:r>
            <a:r>
              <a:rPr lang="en-US" sz="2000" dirty="0" err="1" smtClean="0">
                <a:latin typeface="Book Antiqua" pitchFamily="18" charset="0"/>
              </a:rPr>
              <a:t>plusplus</a:t>
            </a:r>
            <a:r>
              <a:rPr lang="en-US" sz="2000" dirty="0" smtClean="0">
                <a:latin typeface="Book Antiqua" pitchFamily="18" charset="0"/>
              </a:rPr>
              <a:t> </a:t>
            </a:r>
            <a:r>
              <a:rPr lang="en-US" sz="2000" dirty="0" smtClean="0">
                <a:latin typeface="Book Antiqua" pitchFamily="18" charset="0"/>
              </a:rPr>
              <a:t>= 4</a:t>
            </a:r>
          </a:p>
          <a:p>
            <a:pPr>
              <a:buNone/>
            </a:pPr>
            <a:r>
              <a:rPr lang="en-US" sz="2000" dirty="0" smtClean="0">
                <a:latin typeface="Book Antiqua" pitchFamily="18" charset="0"/>
              </a:rPr>
              <a:t>The value of x after the post-</a:t>
            </a:r>
            <a:r>
              <a:rPr lang="en-US" sz="2000" dirty="0" err="1" smtClean="0">
                <a:latin typeface="Book Antiqua" pitchFamily="18" charset="0"/>
              </a:rPr>
              <a:t>plusplus</a:t>
            </a:r>
            <a:r>
              <a:rPr lang="en-US" sz="2000" dirty="0" smtClean="0">
                <a:latin typeface="Book Antiqua" pitchFamily="18" charset="0"/>
              </a:rPr>
              <a:t> </a:t>
            </a:r>
            <a:r>
              <a:rPr lang="en-US" sz="2000" dirty="0" smtClean="0">
                <a:latin typeface="Book Antiqua" pitchFamily="18" charset="0"/>
              </a:rPr>
              <a:t>is 5</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239000" cy="5979064"/>
          </a:xfrm>
        </p:spPr>
        <p:txBody>
          <a:bodyPr>
            <a:normAutofit/>
          </a:bodyPr>
          <a:lstStyle/>
          <a:p>
            <a:pPr>
              <a:buNone/>
            </a:pPr>
            <a:r>
              <a:rPr lang="en-US" sz="2000" dirty="0" smtClean="0">
                <a:latin typeface="Book Antiqua" pitchFamily="18" charset="0"/>
              </a:rPr>
              <a:t>Example</a:t>
            </a:r>
          </a:p>
          <a:p>
            <a:pPr>
              <a:buNone/>
            </a:pPr>
            <a:r>
              <a:rPr lang="en-US" sz="2000" dirty="0" smtClean="0">
                <a:latin typeface="Book Antiqua" pitchFamily="18" charset="0"/>
              </a:rPr>
              <a:t>$</a:t>
            </a:r>
            <a:r>
              <a:rPr lang="en-US" sz="2000" dirty="0" smtClean="0">
                <a:latin typeface="Book Antiqua" pitchFamily="18" charset="0"/>
              </a:rPr>
              <a:t>x = 4</a:t>
            </a:r>
            <a:r>
              <a:rPr lang="en-US" sz="2000" dirty="0" smtClean="0">
                <a:latin typeface="Book Antiqua" pitchFamily="18" charset="0"/>
              </a:rPr>
              <a:t>;</a:t>
            </a:r>
          </a:p>
          <a:p>
            <a:pPr>
              <a:buNone/>
            </a:pPr>
            <a:r>
              <a:rPr lang="en-US" sz="2000" dirty="0" smtClean="0">
                <a:latin typeface="Book Antiqua" pitchFamily="18" charset="0"/>
              </a:rPr>
              <a:t> </a:t>
            </a:r>
            <a:r>
              <a:rPr lang="en-US" sz="2000" dirty="0" smtClean="0">
                <a:latin typeface="Book Antiqua" pitchFamily="18" charset="0"/>
              </a:rPr>
              <a:t>echo "&lt;</a:t>
            </a:r>
            <a:r>
              <a:rPr lang="en-US" sz="2000" dirty="0" err="1" smtClean="0">
                <a:latin typeface="Book Antiqua" pitchFamily="18" charset="0"/>
              </a:rPr>
              <a:t>br</a:t>
            </a:r>
            <a:r>
              <a:rPr lang="en-US" sz="2000" dirty="0" smtClean="0">
                <a:latin typeface="Book Antiqua" pitchFamily="18" charset="0"/>
              </a:rPr>
              <a:t> /&gt;The value of x with </a:t>
            </a:r>
            <a:r>
              <a:rPr lang="en-US" sz="2000" dirty="0" err="1" smtClean="0">
                <a:latin typeface="Book Antiqua" pitchFamily="18" charset="0"/>
              </a:rPr>
              <a:t>with</a:t>
            </a:r>
            <a:r>
              <a:rPr lang="en-US" sz="2000" dirty="0" smtClean="0">
                <a:latin typeface="Book Antiqua" pitchFamily="18" charset="0"/>
              </a:rPr>
              <a:t> pre-</a:t>
            </a:r>
            <a:r>
              <a:rPr lang="en-US" sz="2000" dirty="0" err="1" smtClean="0">
                <a:latin typeface="Book Antiqua" pitchFamily="18" charset="0"/>
              </a:rPr>
              <a:t>plusplus</a:t>
            </a:r>
            <a:r>
              <a:rPr lang="en-US" sz="2000" dirty="0" smtClean="0">
                <a:latin typeface="Book Antiqua" pitchFamily="18" charset="0"/>
              </a:rPr>
              <a:t> = " . ++$</a:t>
            </a:r>
            <a:r>
              <a:rPr lang="en-US" sz="2000" dirty="0" smtClean="0">
                <a:latin typeface="Book Antiqua" pitchFamily="18" charset="0"/>
              </a:rPr>
              <a:t>x;</a:t>
            </a:r>
          </a:p>
          <a:p>
            <a:pPr>
              <a:buNone/>
            </a:pPr>
            <a:r>
              <a:rPr lang="en-US" sz="2000" dirty="0" smtClean="0">
                <a:latin typeface="Book Antiqua" pitchFamily="18" charset="0"/>
              </a:rPr>
              <a:t> </a:t>
            </a:r>
            <a:r>
              <a:rPr lang="en-US" sz="2000" dirty="0" smtClean="0">
                <a:latin typeface="Book Antiqua" pitchFamily="18" charset="0"/>
              </a:rPr>
              <a:t>echo </a:t>
            </a:r>
            <a:r>
              <a:rPr lang="en-US" sz="2000" dirty="0" smtClean="0">
                <a:latin typeface="Book Antiqua" pitchFamily="18" charset="0"/>
              </a:rPr>
              <a:t>"&lt;</a:t>
            </a:r>
            <a:r>
              <a:rPr lang="en-US" sz="2000" dirty="0" err="1" smtClean="0">
                <a:latin typeface="Book Antiqua" pitchFamily="18" charset="0"/>
              </a:rPr>
              <a:t>br</a:t>
            </a:r>
            <a:r>
              <a:rPr lang="en-US" sz="2000" dirty="0" smtClean="0">
                <a:latin typeface="Book Antiqua" pitchFamily="18" charset="0"/>
              </a:rPr>
              <a:t> /&gt; The value of x after the pre-</a:t>
            </a:r>
            <a:r>
              <a:rPr lang="en-US" sz="2000" dirty="0" err="1" smtClean="0">
                <a:latin typeface="Book Antiqua" pitchFamily="18" charset="0"/>
              </a:rPr>
              <a:t>plusplus</a:t>
            </a:r>
            <a:r>
              <a:rPr lang="en-US" sz="2000" dirty="0" smtClean="0">
                <a:latin typeface="Book Antiqua" pitchFamily="18" charset="0"/>
              </a:rPr>
              <a:t> is " . $x</a:t>
            </a:r>
            <a:r>
              <a:rPr lang="en-US" sz="2000" dirty="0" smtClean="0">
                <a:latin typeface="Book Antiqua" pitchFamily="18" charset="0"/>
              </a:rPr>
              <a:t>;</a:t>
            </a:r>
          </a:p>
          <a:p>
            <a:pPr>
              <a:buNone/>
            </a:pPr>
            <a:endParaRPr lang="en-US" sz="2000" dirty="0" smtClean="0">
              <a:latin typeface="Book Antiqua" pitchFamily="18" charset="0"/>
            </a:endParaRPr>
          </a:p>
          <a:p>
            <a:pPr>
              <a:buNone/>
            </a:pPr>
            <a:r>
              <a:rPr lang="en-US" sz="2000" dirty="0" smtClean="0">
                <a:latin typeface="Book Antiqua" pitchFamily="18" charset="0"/>
              </a:rPr>
              <a:t>Output</a:t>
            </a:r>
          </a:p>
          <a:p>
            <a:pPr>
              <a:buNone/>
            </a:pPr>
            <a:r>
              <a:rPr lang="en-US" sz="2000" dirty="0" smtClean="0">
                <a:latin typeface="Book Antiqua" pitchFamily="18" charset="0"/>
              </a:rPr>
              <a:t>The value of x with </a:t>
            </a:r>
            <a:r>
              <a:rPr lang="en-US" sz="2000" dirty="0" err="1" smtClean="0">
                <a:latin typeface="Book Antiqua" pitchFamily="18" charset="0"/>
              </a:rPr>
              <a:t>with</a:t>
            </a:r>
            <a:r>
              <a:rPr lang="en-US" sz="2000" dirty="0" smtClean="0">
                <a:latin typeface="Book Antiqua" pitchFamily="18" charset="0"/>
              </a:rPr>
              <a:t> pre-</a:t>
            </a:r>
            <a:r>
              <a:rPr lang="en-US" sz="2000" dirty="0" err="1" smtClean="0">
                <a:latin typeface="Book Antiqua" pitchFamily="18" charset="0"/>
              </a:rPr>
              <a:t>plusplus</a:t>
            </a:r>
            <a:r>
              <a:rPr lang="en-US" sz="2000" dirty="0" smtClean="0">
                <a:latin typeface="Book Antiqua" pitchFamily="18" charset="0"/>
              </a:rPr>
              <a:t> </a:t>
            </a:r>
            <a:r>
              <a:rPr lang="en-US" sz="2000" dirty="0" smtClean="0">
                <a:latin typeface="Book Antiqua" pitchFamily="18" charset="0"/>
              </a:rPr>
              <a:t>=5</a:t>
            </a:r>
          </a:p>
          <a:p>
            <a:pPr>
              <a:buNone/>
            </a:pPr>
            <a:r>
              <a:rPr lang="en-US" sz="2000" dirty="0" smtClean="0">
                <a:latin typeface="Book Antiqua" pitchFamily="18" charset="0"/>
              </a:rPr>
              <a:t>The value of x after the pre-</a:t>
            </a:r>
            <a:r>
              <a:rPr lang="en-US" sz="2000" dirty="0" err="1" smtClean="0">
                <a:latin typeface="Book Antiqua" pitchFamily="18" charset="0"/>
              </a:rPr>
              <a:t>plusplus</a:t>
            </a:r>
            <a:r>
              <a:rPr lang="en-US" sz="2000" dirty="0" smtClean="0">
                <a:latin typeface="Book Antiqua" pitchFamily="18" charset="0"/>
              </a:rPr>
              <a:t> </a:t>
            </a:r>
            <a:r>
              <a:rPr lang="en-US" sz="2000" dirty="0" smtClean="0">
                <a:latin typeface="Book Antiqua" pitchFamily="18" charset="0"/>
              </a:rPr>
              <a:t>is 5</a:t>
            </a:r>
            <a:endParaRPr lang="en-US" sz="2000" dirty="0">
              <a:latin typeface="Book Antiqua"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85728"/>
            <a:ext cx="8715436" cy="6357982"/>
          </a:xfrm>
        </p:spPr>
        <p:txBody>
          <a:bodyPr>
            <a:normAutofit fontScale="92500" lnSpcReduction="10000"/>
          </a:bodyPr>
          <a:lstStyle/>
          <a:p>
            <a:pPr>
              <a:buFont typeface="Wingdings" pitchFamily="2" charset="2"/>
              <a:buChar char="q"/>
            </a:pPr>
            <a:r>
              <a:rPr lang="en-US" dirty="0" smtClean="0"/>
              <a:t>  	</a:t>
            </a:r>
            <a:r>
              <a:rPr lang="en-US" sz="2800" dirty="0" smtClean="0">
                <a:latin typeface="Book Antiqua" pitchFamily="18" charset="0"/>
              </a:rPr>
              <a:t>Example pre-increment :</a:t>
            </a:r>
          </a:p>
          <a:p>
            <a:pPr>
              <a:buNone/>
            </a:pPr>
            <a:r>
              <a:rPr lang="en-US" sz="2800" dirty="0" smtClean="0">
                <a:latin typeface="Book Antiqua" pitchFamily="18" charset="0"/>
              </a:rPr>
              <a:t>		&lt;?</a:t>
            </a:r>
            <a:r>
              <a:rPr lang="en-US" sz="2800" dirty="0" err="1" smtClean="0">
                <a:latin typeface="Book Antiqua" pitchFamily="18" charset="0"/>
              </a:rPr>
              <a:t>php</a:t>
            </a:r>
            <a:endParaRPr lang="en-US" sz="2800" dirty="0" smtClean="0">
              <a:latin typeface="Book Antiqua" pitchFamily="18" charset="0"/>
            </a:endParaRPr>
          </a:p>
          <a:p>
            <a:pPr>
              <a:buNone/>
            </a:pPr>
            <a:r>
              <a:rPr lang="en-US" sz="2800" dirty="0" smtClean="0">
                <a:latin typeface="Book Antiqua" pitchFamily="18" charset="0"/>
              </a:rPr>
              <a:t>		$a=4;</a:t>
            </a:r>
          </a:p>
          <a:p>
            <a:pPr>
              <a:buNone/>
            </a:pPr>
            <a:r>
              <a:rPr lang="en-US" sz="2800" dirty="0" smtClean="0">
                <a:latin typeface="Book Antiqua" pitchFamily="18" charset="0"/>
              </a:rPr>
              <a:t>		echo </a:t>
            </a:r>
            <a:r>
              <a:rPr lang="en-US" sz="2800" dirty="0" err="1" smtClean="0">
                <a:latin typeface="Book Antiqua" pitchFamily="18" charset="0"/>
              </a:rPr>
              <a:t>sqrt</a:t>
            </a:r>
            <a:r>
              <a:rPr lang="en-US" sz="2800" dirty="0" smtClean="0">
                <a:latin typeface="Book Antiqua" pitchFamily="18" charset="0"/>
              </a:rPr>
              <a:t>(++$a);	</a:t>
            </a:r>
          </a:p>
          <a:p>
            <a:pPr>
              <a:buNone/>
            </a:pPr>
            <a:r>
              <a:rPr lang="en-US" sz="2800" dirty="0" smtClean="0">
                <a:latin typeface="Book Antiqua" pitchFamily="18" charset="0"/>
              </a:rPr>
              <a:t>		?&gt;</a:t>
            </a:r>
          </a:p>
          <a:p>
            <a:pPr>
              <a:buNone/>
            </a:pPr>
            <a:r>
              <a:rPr lang="en-US" sz="2800" dirty="0" smtClean="0">
                <a:latin typeface="Book Antiqua" pitchFamily="18" charset="0"/>
              </a:rPr>
              <a:t>		output:</a:t>
            </a:r>
          </a:p>
          <a:p>
            <a:pPr>
              <a:buNone/>
            </a:pPr>
            <a:r>
              <a:rPr lang="en-US" sz="2800" dirty="0" smtClean="0">
                <a:latin typeface="Book Antiqua" pitchFamily="18" charset="0"/>
              </a:rPr>
              <a:t>		</a:t>
            </a:r>
            <a:r>
              <a:rPr lang="en-MY" sz="2800" dirty="0" smtClean="0">
                <a:latin typeface="Book Antiqua" pitchFamily="18" charset="0"/>
              </a:rPr>
              <a:t> 2.2360679775</a:t>
            </a:r>
            <a:endParaRPr lang="en-US" sz="2800" dirty="0" smtClean="0">
              <a:latin typeface="Book Antiqua" pitchFamily="18" charset="0"/>
            </a:endParaRPr>
          </a:p>
          <a:p>
            <a:pPr>
              <a:buFont typeface="Wingdings" pitchFamily="2" charset="2"/>
              <a:buChar char="q"/>
            </a:pPr>
            <a:r>
              <a:rPr lang="en-US" sz="2800" dirty="0" smtClean="0">
                <a:latin typeface="Book Antiqua" pitchFamily="18" charset="0"/>
              </a:rPr>
              <a:t> 	 Example </a:t>
            </a:r>
            <a:r>
              <a:rPr lang="en-US" sz="2800" dirty="0" err="1" smtClean="0">
                <a:latin typeface="Book Antiqua" pitchFamily="18" charset="0"/>
              </a:rPr>
              <a:t>pasca</a:t>
            </a:r>
            <a:r>
              <a:rPr lang="en-US" sz="2800" dirty="0" smtClean="0">
                <a:latin typeface="Book Antiqua" pitchFamily="18" charset="0"/>
              </a:rPr>
              <a:t>-increment :</a:t>
            </a:r>
          </a:p>
          <a:p>
            <a:pPr>
              <a:buNone/>
            </a:pPr>
            <a:r>
              <a:rPr lang="en-US" sz="2800" dirty="0" smtClean="0">
                <a:latin typeface="Book Antiqua" pitchFamily="18" charset="0"/>
              </a:rPr>
              <a:t>		&lt;?</a:t>
            </a:r>
            <a:r>
              <a:rPr lang="en-US" sz="2800" dirty="0" err="1" smtClean="0">
                <a:latin typeface="Book Antiqua" pitchFamily="18" charset="0"/>
              </a:rPr>
              <a:t>php</a:t>
            </a:r>
            <a:endParaRPr lang="en-US" sz="2800" dirty="0" smtClean="0">
              <a:latin typeface="Book Antiqua" pitchFamily="18" charset="0"/>
            </a:endParaRPr>
          </a:p>
          <a:p>
            <a:pPr>
              <a:buNone/>
            </a:pPr>
            <a:r>
              <a:rPr lang="en-US" sz="2800" dirty="0" smtClean="0">
                <a:latin typeface="Book Antiqua" pitchFamily="18" charset="0"/>
              </a:rPr>
              <a:t>		$a=4;</a:t>
            </a:r>
          </a:p>
          <a:p>
            <a:pPr>
              <a:buNone/>
            </a:pPr>
            <a:r>
              <a:rPr lang="en-US" sz="2800" dirty="0" smtClean="0">
                <a:latin typeface="Book Antiqua" pitchFamily="18" charset="0"/>
              </a:rPr>
              <a:t>		echo </a:t>
            </a:r>
            <a:r>
              <a:rPr lang="en-US" sz="2800" dirty="0" err="1" smtClean="0">
                <a:latin typeface="Book Antiqua" pitchFamily="18" charset="0"/>
              </a:rPr>
              <a:t>sqrt</a:t>
            </a:r>
            <a:r>
              <a:rPr lang="en-US" sz="2800" dirty="0" smtClean="0">
                <a:latin typeface="Book Antiqua" pitchFamily="18" charset="0"/>
              </a:rPr>
              <a:t>($a++);	</a:t>
            </a:r>
          </a:p>
          <a:p>
            <a:pPr>
              <a:buNone/>
            </a:pPr>
            <a:r>
              <a:rPr lang="en-US" sz="2800" dirty="0" smtClean="0">
                <a:latin typeface="Book Antiqua" pitchFamily="18" charset="0"/>
              </a:rPr>
              <a:t>		?&gt;</a:t>
            </a:r>
          </a:p>
          <a:p>
            <a:pPr>
              <a:buNone/>
            </a:pPr>
            <a:r>
              <a:rPr lang="en-US" sz="2800" dirty="0" smtClean="0">
                <a:latin typeface="Book Antiqua" pitchFamily="18" charset="0"/>
              </a:rPr>
              <a:t>		output:</a:t>
            </a:r>
          </a:p>
          <a:p>
            <a:pPr>
              <a:buNone/>
            </a:pPr>
            <a:r>
              <a:rPr lang="en-US" sz="2800" dirty="0" smtClean="0">
                <a:latin typeface="Book Antiqua" pitchFamily="18" charset="0"/>
              </a:rPr>
              <a:t>		</a:t>
            </a:r>
            <a:r>
              <a:rPr lang="en-MY" sz="2800" dirty="0" smtClean="0">
                <a:latin typeface="Book Antiqua" pitchFamily="18" charset="0"/>
              </a:rPr>
              <a:t> 2</a:t>
            </a:r>
            <a:endParaRPr lang="en-MY" sz="2800" dirty="0">
              <a:latin typeface="Book Antiqua"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lstStyle/>
          <a:p>
            <a:pPr>
              <a:buFont typeface="Wingdings" pitchFamily="2" charset="2"/>
              <a:buChar char="q"/>
            </a:pPr>
            <a:r>
              <a:rPr lang="en-US" dirty="0" smtClean="0"/>
              <a:t> 	 </a:t>
            </a:r>
            <a:r>
              <a:rPr lang="en-US" dirty="0" smtClean="0">
                <a:latin typeface="Book Antiqua" pitchFamily="18" charset="0"/>
              </a:rPr>
              <a:t>Example pre-decrement : </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$a=5;</a:t>
            </a:r>
          </a:p>
          <a:p>
            <a:pPr>
              <a:buNone/>
            </a:pPr>
            <a:r>
              <a:rPr lang="en-US" dirty="0" smtClean="0">
                <a:latin typeface="Book Antiqua" pitchFamily="18" charset="0"/>
              </a:rPr>
              <a:t>		echo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--$a;</a:t>
            </a:r>
          </a:p>
          <a:p>
            <a:pPr>
              <a:buNone/>
            </a:pPr>
            <a:r>
              <a:rPr lang="en-US" dirty="0" smtClean="0">
                <a:latin typeface="Book Antiqua" pitchFamily="18" charset="0"/>
              </a:rPr>
              <a:t>		?&gt;</a:t>
            </a:r>
          </a:p>
          <a:p>
            <a:pPr>
              <a:buNone/>
            </a:pPr>
            <a:r>
              <a:rPr lang="en-US" dirty="0" smtClean="0">
                <a:latin typeface="Book Antiqua" pitchFamily="18" charset="0"/>
              </a:rPr>
              <a:t>		output:</a:t>
            </a:r>
          </a:p>
          <a:p>
            <a:pPr>
              <a:buNone/>
            </a:pPr>
            <a:r>
              <a:rPr lang="en-US" dirty="0" smtClean="0">
                <a:latin typeface="Book Antiqua" pitchFamily="18" charset="0"/>
              </a:rPr>
              <a:t>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 4	</a:t>
            </a:r>
            <a:endParaRPr lang="en-MY" dirty="0">
              <a:latin typeface="Book Antiqua"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lstStyle/>
          <a:p>
            <a:pPr>
              <a:buFont typeface="Wingdings" pitchFamily="2" charset="2"/>
              <a:buChar char="q"/>
            </a:pPr>
            <a:r>
              <a:rPr lang="en-US" dirty="0" smtClean="0"/>
              <a:t> 	 </a:t>
            </a:r>
            <a:r>
              <a:rPr lang="en-US" dirty="0" smtClean="0">
                <a:latin typeface="Book Antiqua" pitchFamily="18" charset="0"/>
              </a:rPr>
              <a:t>Example </a:t>
            </a:r>
            <a:r>
              <a:rPr lang="en-US" dirty="0" err="1" smtClean="0">
                <a:latin typeface="Book Antiqua" pitchFamily="18" charset="0"/>
              </a:rPr>
              <a:t>pasca</a:t>
            </a:r>
            <a:r>
              <a:rPr lang="en-US" dirty="0" smtClean="0">
                <a:latin typeface="Book Antiqua" pitchFamily="18" charset="0"/>
              </a:rPr>
              <a:t>-decrement : </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$a=5;</a:t>
            </a:r>
          </a:p>
          <a:p>
            <a:pPr>
              <a:buNone/>
            </a:pPr>
            <a:r>
              <a:rPr lang="en-US" dirty="0" smtClean="0">
                <a:latin typeface="Book Antiqua" pitchFamily="18" charset="0"/>
              </a:rPr>
              <a:t>		echo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$a--.”&lt;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		echo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selepas</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$a;</a:t>
            </a:r>
          </a:p>
          <a:p>
            <a:pPr>
              <a:buNone/>
            </a:pPr>
            <a:r>
              <a:rPr lang="en-US" dirty="0" smtClean="0">
                <a:latin typeface="Book Antiqua" pitchFamily="18" charset="0"/>
              </a:rPr>
              <a:t>		?&gt;</a:t>
            </a:r>
          </a:p>
          <a:p>
            <a:pPr>
              <a:buNone/>
            </a:pPr>
            <a:r>
              <a:rPr lang="en-US" dirty="0" smtClean="0">
                <a:latin typeface="Book Antiqua" pitchFamily="18" charset="0"/>
              </a:rPr>
              <a:t>		output:</a:t>
            </a:r>
          </a:p>
          <a:p>
            <a:pPr>
              <a:buNone/>
            </a:pPr>
            <a:r>
              <a:rPr lang="en-US" dirty="0" smtClean="0">
                <a:latin typeface="Book Antiqua" pitchFamily="18" charset="0"/>
              </a:rPr>
              <a:t>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 5	</a:t>
            </a:r>
          </a:p>
          <a:p>
            <a:pPr>
              <a:buNone/>
            </a:pPr>
            <a:r>
              <a:rPr lang="en-US" dirty="0" smtClean="0">
                <a:latin typeface="Book Antiqua" pitchFamily="18" charset="0"/>
              </a:rPr>
              <a:t>		 </a:t>
            </a:r>
            <a:r>
              <a:rPr lang="en-US" dirty="0" err="1" smtClean="0">
                <a:latin typeface="Book Antiqua" pitchFamily="18" charset="0"/>
              </a:rPr>
              <a:t>Nilai</a:t>
            </a:r>
            <a:r>
              <a:rPr lang="en-US" dirty="0" smtClean="0">
                <a:latin typeface="Book Antiqua" pitchFamily="18" charset="0"/>
              </a:rPr>
              <a:t> a </a:t>
            </a:r>
            <a:r>
              <a:rPr lang="en-US" dirty="0" err="1" smtClean="0">
                <a:latin typeface="Book Antiqua" pitchFamily="18" charset="0"/>
              </a:rPr>
              <a:t>selepas</a:t>
            </a:r>
            <a:r>
              <a:rPr lang="en-US" dirty="0" smtClean="0">
                <a:latin typeface="Book Antiqua" pitchFamily="18" charset="0"/>
              </a:rPr>
              <a:t> $a– </a:t>
            </a:r>
            <a:r>
              <a:rPr lang="en-US" dirty="0" err="1" smtClean="0">
                <a:latin typeface="Book Antiqua" pitchFamily="18" charset="0"/>
              </a:rPr>
              <a:t>ialah</a:t>
            </a:r>
            <a:r>
              <a:rPr lang="en-US" dirty="0" smtClean="0">
                <a:latin typeface="Book Antiqua" pitchFamily="18" charset="0"/>
              </a:rPr>
              <a:t>: 4</a:t>
            </a:r>
            <a:endParaRPr lang="en-MY" dirty="0" smtClean="0">
              <a:latin typeface="Book Antiqua" pitchFamily="18" charset="0"/>
            </a:endParaRPr>
          </a:p>
          <a:p>
            <a:pPr>
              <a:buFont typeface="Wingdings" pitchFamily="2" charset="2"/>
              <a:buChar char="q"/>
            </a:pPr>
            <a:endParaRPr lang="en-MY"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normAutofit/>
          </a:bodyPr>
          <a:lstStyle/>
          <a:p>
            <a:pPr>
              <a:buFont typeface="Wingdings" pitchFamily="2" charset="2"/>
              <a:buChar char="q"/>
            </a:pPr>
            <a:r>
              <a:rPr lang="en-US" dirty="0" smtClean="0"/>
              <a:t> 	</a:t>
            </a:r>
            <a:r>
              <a:rPr lang="en-US" dirty="0" smtClean="0">
                <a:latin typeface="Book Antiqua" pitchFamily="18" charset="0"/>
              </a:rPr>
              <a:t>What is the output of the script below?</a:t>
            </a:r>
          </a:p>
          <a:p>
            <a:pPr>
              <a:buNone/>
            </a:pPr>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$a=$b=$c=$d=1;</a:t>
            </a:r>
          </a:p>
          <a:p>
            <a:pPr>
              <a:buNone/>
            </a:pPr>
            <a:r>
              <a:rPr lang="en-US" dirty="0" smtClean="0">
                <a:latin typeface="Book Antiqua" pitchFamily="18" charset="0"/>
              </a:rPr>
              <a:t>echo “\$a=\$b=\$c=\$d=1&lt;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“\$a++ gives\</a:t>
            </a:r>
            <a:r>
              <a:rPr lang="en-US" dirty="0" err="1" smtClean="0">
                <a:latin typeface="Book Antiqua" pitchFamily="18" charset="0"/>
              </a:rPr>
              <a:t>t”.$a</a:t>
            </a:r>
            <a:r>
              <a:rPr lang="en-US" dirty="0" smtClean="0">
                <a:latin typeface="Book Antiqua" pitchFamily="18" charset="0"/>
              </a:rPr>
              <a:t>++.”&lt;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“Now \$a=”.$a.”&lt;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“++\$b gives\t ”.++$b.”&lt;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“\$c-- gives\</a:t>
            </a:r>
            <a:r>
              <a:rPr lang="en-US" dirty="0" err="1" smtClean="0">
                <a:latin typeface="Book Antiqua" pitchFamily="18" charset="0"/>
              </a:rPr>
              <a:t>t”.$c</a:t>
            </a:r>
            <a:r>
              <a:rPr lang="en-US" dirty="0" smtClean="0">
                <a:latin typeface="Book Antiqua" pitchFamily="18" charset="0"/>
              </a:rPr>
              <a:t>--.”&lt;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“Now \$c=”.$c.”&lt;</a:t>
            </a:r>
            <a:r>
              <a:rPr lang="en-US" dirty="0" err="1" smtClean="0">
                <a:latin typeface="Book Antiqua" pitchFamily="18" charset="0"/>
              </a:rPr>
              <a:t>br</a:t>
            </a:r>
            <a:r>
              <a:rPr lang="en-US" dirty="0" smtClean="0">
                <a:latin typeface="Book Antiqua" pitchFamily="18" charset="0"/>
              </a:rPr>
              <a:t>&gt;”;</a:t>
            </a:r>
          </a:p>
          <a:p>
            <a:pPr>
              <a:buNone/>
            </a:pPr>
            <a:r>
              <a:rPr lang="en-US" dirty="0" smtClean="0">
                <a:latin typeface="Book Antiqua" pitchFamily="18" charset="0"/>
              </a:rPr>
              <a:t>echo “--\$d gives\t ”.--$d.”&lt;</a:t>
            </a:r>
            <a:r>
              <a:rPr lang="en-US" dirty="0" err="1" smtClean="0">
                <a:latin typeface="Book Antiqua" pitchFamily="18" charset="0"/>
              </a:rPr>
              <a:t>br</a:t>
            </a:r>
            <a:r>
              <a:rPr lang="en-US" dirty="0" smtClean="0">
                <a:latin typeface="Book Antiqua" pitchFamily="18" charset="0"/>
              </a:rPr>
              <a:t>&gt;”;      </a:t>
            </a:r>
          </a:p>
          <a:p>
            <a:pPr>
              <a:buNone/>
            </a:pPr>
            <a:r>
              <a:rPr lang="en-US" dirty="0" smtClean="0">
                <a:latin typeface="Book Antiqua" pitchFamily="18" charset="0"/>
              </a:rPr>
              <a:t>?&gt;</a:t>
            </a:r>
            <a:endParaRPr lang="en-MY" dirty="0">
              <a:latin typeface="Book Antiqua"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32696"/>
          </a:xfrm>
        </p:spPr>
        <p:txBody>
          <a:bodyPr/>
          <a:lstStyle/>
          <a:p>
            <a:r>
              <a:rPr lang="en-US" dirty="0" smtClean="0">
                <a:latin typeface="Book Antiqua" pitchFamily="18" charset="0"/>
              </a:rPr>
              <a:t>Logical Operator</a:t>
            </a:r>
            <a:endParaRPr lang="en-MY" dirty="0">
              <a:latin typeface="Book Antiqua" pitchFamily="18" charset="0"/>
            </a:endParaRPr>
          </a:p>
        </p:txBody>
      </p:sp>
      <p:graphicFrame>
        <p:nvGraphicFramePr>
          <p:cNvPr id="4" name="Content Placeholder 3"/>
          <p:cNvGraphicFramePr>
            <a:graphicFrameLocks noGrp="1"/>
          </p:cNvGraphicFramePr>
          <p:nvPr>
            <p:ph idx="1"/>
          </p:nvPr>
        </p:nvGraphicFramePr>
        <p:xfrm>
          <a:off x="500034" y="1571612"/>
          <a:ext cx="8286808" cy="4303326"/>
        </p:xfrm>
        <a:graphic>
          <a:graphicData uri="http://schemas.openxmlformats.org/drawingml/2006/table">
            <a:tbl>
              <a:tblPr firstRow="1" bandRow="1">
                <a:tableStyleId>{5C22544A-7EE6-4342-B048-85BDC9FD1C3A}</a:tableStyleId>
              </a:tblPr>
              <a:tblGrid>
                <a:gridCol w="2762269"/>
                <a:gridCol w="2488957"/>
                <a:gridCol w="3035582"/>
              </a:tblGrid>
              <a:tr h="737166">
                <a:tc>
                  <a:txBody>
                    <a:bodyPr/>
                    <a:lstStyle/>
                    <a:p>
                      <a:pPr algn="ctr"/>
                      <a:r>
                        <a:rPr lang="en-US" sz="3200" dirty="0" smtClean="0">
                          <a:latin typeface="Book Antiqua" pitchFamily="18" charset="0"/>
                        </a:rPr>
                        <a:t>Operator</a:t>
                      </a:r>
                      <a:endParaRPr lang="en-MY" sz="3200" dirty="0">
                        <a:latin typeface="Book Antiqua" pitchFamily="18" charset="0"/>
                      </a:endParaRPr>
                    </a:p>
                  </a:txBody>
                  <a:tcPr/>
                </a:tc>
                <a:tc>
                  <a:txBody>
                    <a:bodyPr/>
                    <a:lstStyle/>
                    <a:p>
                      <a:pPr algn="ctr"/>
                      <a:r>
                        <a:rPr lang="en-US" sz="3200" dirty="0" smtClean="0">
                          <a:latin typeface="Book Antiqua" pitchFamily="18" charset="0"/>
                        </a:rPr>
                        <a:t>Description</a:t>
                      </a:r>
                      <a:endParaRPr lang="en-MY" sz="3200" dirty="0">
                        <a:latin typeface="Book Antiqua" pitchFamily="18" charset="0"/>
                      </a:endParaRPr>
                    </a:p>
                  </a:txBody>
                  <a:tcPr/>
                </a:tc>
                <a:tc>
                  <a:txBody>
                    <a:bodyPr/>
                    <a:lstStyle/>
                    <a:p>
                      <a:pPr algn="ctr"/>
                      <a:r>
                        <a:rPr lang="en-US" sz="3200" dirty="0" smtClean="0">
                          <a:latin typeface="Book Antiqua" pitchFamily="18" charset="0"/>
                        </a:rPr>
                        <a:t>Example</a:t>
                      </a:r>
                      <a:endParaRPr lang="en-MY" sz="3200" dirty="0">
                        <a:latin typeface="Book Antiqua" pitchFamily="18" charset="0"/>
                      </a:endParaRPr>
                    </a:p>
                  </a:txBody>
                  <a:tcPr/>
                </a:tc>
              </a:tr>
              <a:tr h="905908">
                <a:tc>
                  <a:txBody>
                    <a:bodyPr/>
                    <a:lstStyle/>
                    <a:p>
                      <a:pPr algn="ctr"/>
                      <a:r>
                        <a:rPr lang="en-US" sz="1800" dirty="0" smtClean="0">
                          <a:latin typeface="Book Antiqua" pitchFamily="18" charset="0"/>
                        </a:rPr>
                        <a:t>&amp;&amp;</a:t>
                      </a:r>
                      <a:endParaRPr lang="en-MY" sz="1800" dirty="0">
                        <a:latin typeface="Book Antiqua" pitchFamily="18" charset="0"/>
                      </a:endParaRPr>
                    </a:p>
                  </a:txBody>
                  <a:tcPr/>
                </a:tc>
                <a:tc>
                  <a:txBody>
                    <a:bodyPr/>
                    <a:lstStyle/>
                    <a:p>
                      <a:pPr algn="ctr"/>
                      <a:r>
                        <a:rPr lang="en-US" sz="1800" dirty="0" smtClean="0">
                          <a:latin typeface="Book Antiqua" pitchFamily="18" charset="0"/>
                        </a:rPr>
                        <a:t>and</a:t>
                      </a:r>
                      <a:endParaRPr lang="en-MY" sz="1800"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sz="1800" dirty="0" smtClean="0">
                          <a:latin typeface="Book Antiqua" pitchFamily="18" charset="0"/>
                        </a:rPr>
                        <a:t>x=6</a:t>
                      </a:r>
                      <a:br>
                        <a:rPr lang="en-MY" sz="1800" dirty="0" smtClean="0">
                          <a:latin typeface="Book Antiqua" pitchFamily="18" charset="0"/>
                        </a:rPr>
                      </a:br>
                      <a:r>
                        <a:rPr lang="en-MY" sz="1800" dirty="0" smtClean="0">
                          <a:latin typeface="Book Antiqua" pitchFamily="18" charset="0"/>
                        </a:rPr>
                        <a:t>y=3</a:t>
                      </a:r>
                    </a:p>
                    <a:p>
                      <a:pPr marL="0" marR="0" indent="0" algn="l" defTabSz="914400" rtl="0" eaLnBrk="1" fontAlgn="auto" latinLnBrk="0" hangingPunct="1">
                        <a:lnSpc>
                          <a:spcPct val="100000"/>
                        </a:lnSpc>
                        <a:spcBef>
                          <a:spcPts val="0"/>
                        </a:spcBef>
                        <a:spcAft>
                          <a:spcPts val="0"/>
                        </a:spcAft>
                        <a:buClrTx/>
                        <a:buSzTx/>
                        <a:buFontTx/>
                        <a:buNone/>
                        <a:tabLst/>
                        <a:defRPr/>
                      </a:pPr>
                      <a:r>
                        <a:rPr lang="en-MY" sz="1800" dirty="0" smtClean="0">
                          <a:latin typeface="Book Antiqua" pitchFamily="18" charset="0"/>
                        </a:rPr>
                        <a:t> (x &lt; 10 &amp;&amp; y &gt; 1) </a:t>
                      </a:r>
                    </a:p>
                    <a:p>
                      <a:pPr marL="0" marR="0" indent="0" algn="l" defTabSz="914400" rtl="0" eaLnBrk="1" fontAlgn="auto" latinLnBrk="0" hangingPunct="1">
                        <a:lnSpc>
                          <a:spcPct val="100000"/>
                        </a:lnSpc>
                        <a:spcBef>
                          <a:spcPts val="0"/>
                        </a:spcBef>
                        <a:spcAft>
                          <a:spcPts val="0"/>
                        </a:spcAft>
                        <a:buClrTx/>
                        <a:buSzTx/>
                        <a:buFontTx/>
                        <a:buNone/>
                        <a:tabLst/>
                        <a:defRPr/>
                      </a:pPr>
                      <a:r>
                        <a:rPr lang="en-MY" sz="1800" dirty="0" smtClean="0">
                          <a:latin typeface="Book Antiqua" pitchFamily="18" charset="0"/>
                        </a:rPr>
                        <a:t>returns true</a:t>
                      </a:r>
                    </a:p>
                    <a:p>
                      <a:endParaRPr lang="en-MY" sz="1800" dirty="0">
                        <a:latin typeface="Book Antiqua" pitchFamily="18" charset="0"/>
                      </a:endParaRPr>
                    </a:p>
                  </a:txBody>
                  <a:tcPr/>
                </a:tc>
              </a:tr>
              <a:tr h="931634">
                <a:tc>
                  <a:txBody>
                    <a:bodyPr/>
                    <a:lstStyle/>
                    <a:p>
                      <a:pPr algn="ctr"/>
                      <a:r>
                        <a:rPr lang="en-US" sz="1800" dirty="0" smtClean="0">
                          <a:latin typeface="Book Antiqua" pitchFamily="18" charset="0"/>
                        </a:rPr>
                        <a:t>||</a:t>
                      </a:r>
                      <a:endParaRPr lang="en-MY" sz="1800" dirty="0">
                        <a:latin typeface="Book Antiqua" pitchFamily="18" charset="0"/>
                      </a:endParaRPr>
                    </a:p>
                  </a:txBody>
                  <a:tcPr/>
                </a:tc>
                <a:tc>
                  <a:txBody>
                    <a:bodyPr/>
                    <a:lstStyle/>
                    <a:p>
                      <a:pPr algn="ctr"/>
                      <a:r>
                        <a:rPr lang="en-US" sz="1800" dirty="0" smtClean="0">
                          <a:latin typeface="Book Antiqua" pitchFamily="18" charset="0"/>
                        </a:rPr>
                        <a:t>or</a:t>
                      </a:r>
                      <a:endParaRPr lang="en-MY" sz="1800"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Book Antiqua" pitchFamily="18" charset="0"/>
                        </a:rPr>
                        <a:t>x=6</a:t>
                      </a:r>
                      <a:br>
                        <a:rPr lang="es-ES" sz="1800" dirty="0" smtClean="0">
                          <a:latin typeface="Book Antiqua" pitchFamily="18" charset="0"/>
                        </a:rPr>
                      </a:br>
                      <a:r>
                        <a:rPr lang="es-ES" sz="1800" dirty="0" smtClean="0">
                          <a:latin typeface="Book Antiqua" pitchFamily="18" charset="0"/>
                        </a:rPr>
                        <a:t>y=3 (x==5 || y==5)</a:t>
                      </a:r>
                    </a:p>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Book Antiqua" pitchFamily="18" charset="0"/>
                        </a:rPr>
                        <a:t> </a:t>
                      </a:r>
                      <a:r>
                        <a:rPr lang="es-ES" sz="1800" dirty="0" err="1" smtClean="0">
                          <a:latin typeface="Book Antiqua" pitchFamily="18" charset="0"/>
                        </a:rPr>
                        <a:t>returns</a:t>
                      </a:r>
                      <a:r>
                        <a:rPr lang="es-ES" sz="1800" dirty="0" smtClean="0">
                          <a:latin typeface="Book Antiqua" pitchFamily="18" charset="0"/>
                        </a:rPr>
                        <a:t> false</a:t>
                      </a:r>
                    </a:p>
                    <a:p>
                      <a:endParaRPr lang="en-MY" sz="1800" dirty="0">
                        <a:latin typeface="Book Antiqua" pitchFamily="18" charset="0"/>
                      </a:endParaRPr>
                    </a:p>
                  </a:txBody>
                  <a:tcPr/>
                </a:tc>
              </a:tr>
              <a:tr h="737166">
                <a:tc>
                  <a:txBody>
                    <a:bodyPr/>
                    <a:lstStyle/>
                    <a:p>
                      <a:pPr algn="ctr"/>
                      <a:r>
                        <a:rPr lang="en-US" sz="1800" dirty="0" smtClean="0">
                          <a:latin typeface="Book Antiqua" pitchFamily="18" charset="0"/>
                        </a:rPr>
                        <a:t>!</a:t>
                      </a:r>
                      <a:endParaRPr lang="en-MY" sz="1800" dirty="0">
                        <a:latin typeface="Book Antiqua" pitchFamily="18" charset="0"/>
                      </a:endParaRPr>
                    </a:p>
                  </a:txBody>
                  <a:tcPr/>
                </a:tc>
                <a:tc>
                  <a:txBody>
                    <a:bodyPr/>
                    <a:lstStyle/>
                    <a:p>
                      <a:pPr algn="ctr"/>
                      <a:r>
                        <a:rPr lang="en-US" sz="1800" dirty="0" smtClean="0">
                          <a:latin typeface="Book Antiqua" pitchFamily="18" charset="0"/>
                        </a:rPr>
                        <a:t>not</a:t>
                      </a:r>
                      <a:endParaRPr lang="en-MY" sz="1800" dirty="0">
                        <a:latin typeface="Book Antiqua" pitchFamily="18" charset="0"/>
                      </a:endParaRPr>
                    </a:p>
                  </a:txBody>
                  <a:tcPr/>
                </a:tc>
                <a:tc>
                  <a:txBody>
                    <a:bodyPr/>
                    <a:lstStyle/>
                    <a:p>
                      <a:r>
                        <a:rPr lang="en-MY" sz="1800" dirty="0">
                          <a:latin typeface="Book Antiqua" pitchFamily="18" charset="0"/>
                        </a:rPr>
                        <a:t>x=6</a:t>
                      </a:r>
                      <a:br>
                        <a:rPr lang="en-MY" sz="1800" dirty="0">
                          <a:latin typeface="Book Antiqua" pitchFamily="18" charset="0"/>
                        </a:rPr>
                      </a:br>
                      <a:r>
                        <a:rPr lang="en-MY" sz="1800" dirty="0">
                          <a:latin typeface="Book Antiqua" pitchFamily="18" charset="0"/>
                        </a:rPr>
                        <a:t>y=3 !(x==y) </a:t>
                      </a:r>
                      <a:endParaRPr lang="en-MY" sz="1800" dirty="0" smtClean="0">
                        <a:latin typeface="Book Antiqua" pitchFamily="18" charset="0"/>
                      </a:endParaRPr>
                    </a:p>
                    <a:p>
                      <a:r>
                        <a:rPr lang="en-MY" sz="1800" dirty="0" smtClean="0">
                          <a:latin typeface="Book Antiqua" pitchFamily="18" charset="0"/>
                        </a:rPr>
                        <a:t>returns </a:t>
                      </a:r>
                      <a:r>
                        <a:rPr lang="en-MY" sz="1800" dirty="0">
                          <a:latin typeface="Book Antiqua" pitchFamily="18" charset="0"/>
                        </a:rPr>
                        <a:t>true</a:t>
                      </a:r>
                    </a:p>
                  </a:txBody>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32696"/>
          </a:xfrm>
        </p:spPr>
        <p:txBody>
          <a:bodyPr/>
          <a:lstStyle/>
          <a:p>
            <a:r>
              <a:rPr lang="en-US" dirty="0" smtClean="0">
                <a:latin typeface="Book Antiqua" pitchFamily="18" charset="0"/>
              </a:rPr>
              <a:t>Comparison Operator</a:t>
            </a:r>
            <a:endParaRPr lang="en-MY" dirty="0">
              <a:latin typeface="Book Antiqua" pitchFamily="18" charset="0"/>
            </a:endParaRPr>
          </a:p>
        </p:txBody>
      </p:sp>
      <p:graphicFrame>
        <p:nvGraphicFramePr>
          <p:cNvPr id="6" name="Content Placeholder 5"/>
          <p:cNvGraphicFramePr>
            <a:graphicFrameLocks noGrp="1"/>
          </p:cNvGraphicFramePr>
          <p:nvPr>
            <p:ph idx="1"/>
          </p:nvPr>
        </p:nvGraphicFramePr>
        <p:xfrm>
          <a:off x="142845" y="1214421"/>
          <a:ext cx="8786874" cy="5590777"/>
        </p:xfrm>
        <a:graphic>
          <a:graphicData uri="http://schemas.openxmlformats.org/drawingml/2006/table">
            <a:tbl>
              <a:tblPr firstRow="1" bandRow="1">
                <a:tableStyleId>{5C22544A-7EE6-4342-B048-85BDC9FD1C3A}</a:tableStyleId>
              </a:tblPr>
              <a:tblGrid>
                <a:gridCol w="2928958"/>
                <a:gridCol w="2928958"/>
                <a:gridCol w="2928958"/>
              </a:tblGrid>
              <a:tr h="568010">
                <a:tc>
                  <a:txBody>
                    <a:bodyPr/>
                    <a:lstStyle/>
                    <a:p>
                      <a:pPr algn="ctr"/>
                      <a:r>
                        <a:rPr lang="en-US" sz="3200" dirty="0" smtClean="0">
                          <a:latin typeface="Book Antiqua" pitchFamily="18" charset="0"/>
                        </a:rPr>
                        <a:t>Operator</a:t>
                      </a:r>
                      <a:endParaRPr lang="en-MY" sz="3200" dirty="0">
                        <a:latin typeface="Book Antiqua" pitchFamily="18" charset="0"/>
                      </a:endParaRPr>
                    </a:p>
                  </a:txBody>
                  <a:tcPr/>
                </a:tc>
                <a:tc>
                  <a:txBody>
                    <a:bodyPr/>
                    <a:lstStyle/>
                    <a:p>
                      <a:pPr algn="ctr"/>
                      <a:r>
                        <a:rPr lang="en-US" sz="3200" dirty="0" smtClean="0">
                          <a:latin typeface="Book Antiqua" pitchFamily="18" charset="0"/>
                        </a:rPr>
                        <a:t>Description</a:t>
                      </a:r>
                      <a:endParaRPr lang="en-MY" sz="3200" dirty="0">
                        <a:latin typeface="Book Antiqua" pitchFamily="18" charset="0"/>
                      </a:endParaRPr>
                    </a:p>
                  </a:txBody>
                  <a:tcPr/>
                </a:tc>
                <a:tc>
                  <a:txBody>
                    <a:bodyPr/>
                    <a:lstStyle/>
                    <a:p>
                      <a:pPr algn="ctr"/>
                      <a:r>
                        <a:rPr lang="en-US" sz="3200" dirty="0" smtClean="0">
                          <a:latin typeface="Book Antiqua" pitchFamily="18" charset="0"/>
                        </a:rPr>
                        <a:t>Example</a:t>
                      </a:r>
                      <a:endParaRPr lang="en-MY" sz="3200" dirty="0">
                        <a:latin typeface="Book Antiqua" pitchFamily="18" charset="0"/>
                      </a:endParaRPr>
                    </a:p>
                  </a:txBody>
                  <a:tcPr/>
                </a:tc>
              </a:tr>
              <a:tr h="627800">
                <a:tc>
                  <a:txBody>
                    <a:bodyPr/>
                    <a:lstStyle/>
                    <a:p>
                      <a:pPr algn="ctr"/>
                      <a:r>
                        <a:rPr lang="en-US" dirty="0" smtClean="0">
                          <a:latin typeface="Book Antiqua" pitchFamily="18" charset="0"/>
                        </a:rPr>
                        <a:t>==</a:t>
                      </a:r>
                      <a:endParaRPr lang="en-MY" dirty="0">
                        <a:latin typeface="Book Antiqua" pitchFamily="18" charset="0"/>
                      </a:endParaRPr>
                    </a:p>
                  </a:txBody>
                  <a:tcPr/>
                </a:tc>
                <a:tc>
                  <a:txBody>
                    <a:bodyPr/>
                    <a:lstStyle/>
                    <a:p>
                      <a:r>
                        <a:rPr lang="en-MY" dirty="0" smtClean="0">
                          <a:latin typeface="Book Antiqua" pitchFamily="18" charset="0"/>
                        </a:rPr>
                        <a:t>is equal to</a:t>
                      </a:r>
                      <a:endParaRPr lang="en-MY" dirty="0">
                        <a:latin typeface="Book Antiqua" pitchFamily="18" charset="0"/>
                      </a:endParaRPr>
                    </a:p>
                  </a:txBody>
                  <a:tcPr/>
                </a:tc>
                <a:tc>
                  <a:txBody>
                    <a:bodyPr/>
                    <a:lstStyle/>
                    <a:p>
                      <a:r>
                        <a:rPr lang="en-MY" dirty="0" smtClean="0">
                          <a:latin typeface="Book Antiqua" pitchFamily="18" charset="0"/>
                        </a:rPr>
                        <a:t>5==8 </a:t>
                      </a:r>
                    </a:p>
                    <a:p>
                      <a:r>
                        <a:rPr lang="en-MY" dirty="0" smtClean="0">
                          <a:latin typeface="Book Antiqua" pitchFamily="18" charset="0"/>
                        </a:rPr>
                        <a:t>returns false</a:t>
                      </a:r>
                      <a:endParaRPr lang="en-MY" dirty="0">
                        <a:latin typeface="Book Antiqua" pitchFamily="18" charset="0"/>
                      </a:endParaRPr>
                    </a:p>
                  </a:txBody>
                  <a:tcPr/>
                </a:tc>
              </a:tr>
              <a:tr h="627800">
                <a:tc>
                  <a:txBody>
                    <a:bodyPr/>
                    <a:lstStyle/>
                    <a:p>
                      <a:pPr algn="ctr"/>
                      <a:r>
                        <a:rPr lang="en-US" dirty="0" smtClean="0">
                          <a:latin typeface="Book Antiqua" pitchFamily="18" charset="0"/>
                        </a:rPr>
                        <a:t>!=</a:t>
                      </a:r>
                      <a:endParaRPr lang="en-MY" dirty="0">
                        <a:latin typeface="Book Antiqua" pitchFamily="18" charset="0"/>
                      </a:endParaRPr>
                    </a:p>
                  </a:txBody>
                  <a:tcPr/>
                </a:tc>
                <a:tc>
                  <a:txBody>
                    <a:bodyPr/>
                    <a:lstStyle/>
                    <a:p>
                      <a:r>
                        <a:rPr lang="en-US" dirty="0" smtClean="0">
                          <a:latin typeface="Book Antiqua" pitchFamily="18" charset="0"/>
                        </a:rPr>
                        <a:t>is not equal to</a:t>
                      </a:r>
                      <a:endParaRPr lang="en-MY" dirty="0">
                        <a:latin typeface="Book Antiqua" pitchFamily="18" charset="0"/>
                      </a:endParaRPr>
                    </a:p>
                  </a:txBody>
                  <a:tcPr/>
                </a:tc>
                <a:tc>
                  <a:txBody>
                    <a:bodyPr/>
                    <a:lstStyle/>
                    <a:p>
                      <a:r>
                        <a:rPr lang="en-MY" dirty="0" smtClean="0">
                          <a:latin typeface="Book Antiqua" pitchFamily="18" charset="0"/>
                        </a:rPr>
                        <a:t>5!=8 </a:t>
                      </a:r>
                    </a:p>
                    <a:p>
                      <a:r>
                        <a:rPr lang="en-MY" dirty="0" smtClean="0">
                          <a:latin typeface="Book Antiqua" pitchFamily="18" charset="0"/>
                        </a:rPr>
                        <a:t>returns true</a:t>
                      </a:r>
                      <a:endParaRPr lang="en-MY" dirty="0">
                        <a:latin typeface="Book Antiqua" pitchFamily="18" charset="0"/>
                      </a:endParaRPr>
                    </a:p>
                  </a:txBody>
                  <a:tcPr/>
                </a:tc>
              </a:tr>
              <a:tr h="627800">
                <a:tc>
                  <a:txBody>
                    <a:bodyPr/>
                    <a:lstStyle/>
                    <a:p>
                      <a:pPr algn="ctr"/>
                      <a:r>
                        <a:rPr lang="en-US" dirty="0" smtClean="0">
                          <a:latin typeface="Book Antiqua" pitchFamily="18" charset="0"/>
                        </a:rPr>
                        <a:t>&lt;&gt;</a:t>
                      </a:r>
                      <a:endParaRPr lang="en-MY"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Book Antiqua" pitchFamily="18" charset="0"/>
                        </a:rPr>
                        <a:t>is not equal to</a:t>
                      </a:r>
                      <a:endParaRPr lang="en-MY" dirty="0" smtClean="0">
                        <a:latin typeface="Book Antiqua" pitchFamily="18" charset="0"/>
                      </a:endParaRPr>
                    </a:p>
                    <a:p>
                      <a:endParaRPr lang="en-MY" dirty="0">
                        <a:latin typeface="Book Antiqua" pitchFamily="18" charset="0"/>
                      </a:endParaRPr>
                    </a:p>
                  </a:txBody>
                  <a:tcPr/>
                </a:tc>
                <a:tc>
                  <a:txBody>
                    <a:bodyPr/>
                    <a:lstStyle/>
                    <a:p>
                      <a:r>
                        <a:rPr lang="en-MY" dirty="0" smtClean="0">
                          <a:latin typeface="Book Antiqua" pitchFamily="18" charset="0"/>
                        </a:rPr>
                        <a:t>5&lt;&gt;8</a:t>
                      </a:r>
                    </a:p>
                    <a:p>
                      <a:r>
                        <a:rPr lang="en-MY" dirty="0" smtClean="0">
                          <a:latin typeface="Book Antiqua" pitchFamily="18" charset="0"/>
                        </a:rPr>
                        <a:t> returns true</a:t>
                      </a:r>
                      <a:endParaRPr lang="en-MY" dirty="0">
                        <a:latin typeface="Book Antiqua" pitchFamily="18" charset="0"/>
                      </a:endParaRPr>
                    </a:p>
                  </a:txBody>
                  <a:tcPr/>
                </a:tc>
              </a:tr>
              <a:tr h="627800">
                <a:tc>
                  <a:txBody>
                    <a:bodyPr/>
                    <a:lstStyle/>
                    <a:p>
                      <a:pPr algn="ctr"/>
                      <a:r>
                        <a:rPr lang="en-US" dirty="0" smtClean="0">
                          <a:latin typeface="Book Antiqua" pitchFamily="18" charset="0"/>
                        </a:rPr>
                        <a:t>&gt;</a:t>
                      </a:r>
                      <a:endParaRPr lang="en-MY" dirty="0">
                        <a:latin typeface="Book Antiqua" pitchFamily="18" charset="0"/>
                      </a:endParaRPr>
                    </a:p>
                  </a:txBody>
                  <a:tcPr/>
                </a:tc>
                <a:tc>
                  <a:txBody>
                    <a:bodyPr/>
                    <a:lstStyle/>
                    <a:p>
                      <a:r>
                        <a:rPr lang="en-MY" dirty="0" smtClean="0">
                          <a:latin typeface="Book Antiqua" pitchFamily="18" charset="0"/>
                        </a:rPr>
                        <a:t>is greater than</a:t>
                      </a:r>
                      <a:endParaRPr lang="en-MY" dirty="0">
                        <a:latin typeface="Book Antiqua" pitchFamily="18" charset="0"/>
                      </a:endParaRPr>
                    </a:p>
                  </a:txBody>
                  <a:tcPr/>
                </a:tc>
                <a:tc>
                  <a:txBody>
                    <a:bodyPr/>
                    <a:lstStyle/>
                    <a:p>
                      <a:r>
                        <a:rPr lang="en-MY" dirty="0" smtClean="0">
                          <a:latin typeface="Book Antiqua" pitchFamily="18" charset="0"/>
                        </a:rPr>
                        <a:t>5&gt;8 </a:t>
                      </a:r>
                    </a:p>
                    <a:p>
                      <a:r>
                        <a:rPr lang="en-MY" dirty="0" smtClean="0">
                          <a:latin typeface="Book Antiqua" pitchFamily="18" charset="0"/>
                        </a:rPr>
                        <a:t>returns false</a:t>
                      </a:r>
                      <a:endParaRPr lang="en-MY" dirty="0">
                        <a:latin typeface="Book Antiqua" pitchFamily="18" charset="0"/>
                      </a:endParaRPr>
                    </a:p>
                  </a:txBody>
                  <a:tcPr/>
                </a:tc>
              </a:tr>
              <a:tr h="627800">
                <a:tc>
                  <a:txBody>
                    <a:bodyPr/>
                    <a:lstStyle/>
                    <a:p>
                      <a:pPr algn="ctr"/>
                      <a:r>
                        <a:rPr lang="en-US" dirty="0" smtClean="0">
                          <a:latin typeface="Book Antiqua" pitchFamily="18" charset="0"/>
                        </a:rPr>
                        <a:t>&lt;</a:t>
                      </a:r>
                      <a:endParaRPr lang="en-MY" dirty="0">
                        <a:latin typeface="Book Antiqua" pitchFamily="18" charset="0"/>
                      </a:endParaRPr>
                    </a:p>
                  </a:txBody>
                  <a:tcPr/>
                </a:tc>
                <a:tc>
                  <a:txBody>
                    <a:bodyPr/>
                    <a:lstStyle/>
                    <a:p>
                      <a:r>
                        <a:rPr lang="en-MY" dirty="0" smtClean="0">
                          <a:latin typeface="Book Antiqua" pitchFamily="18" charset="0"/>
                        </a:rPr>
                        <a:t>is less than</a:t>
                      </a:r>
                      <a:endParaRPr lang="en-MY" dirty="0">
                        <a:latin typeface="Book Antiqua" pitchFamily="18" charset="0"/>
                      </a:endParaRPr>
                    </a:p>
                  </a:txBody>
                  <a:tcPr/>
                </a:tc>
                <a:tc>
                  <a:txBody>
                    <a:bodyPr/>
                    <a:lstStyle/>
                    <a:p>
                      <a:r>
                        <a:rPr lang="en-MY" dirty="0" smtClean="0">
                          <a:latin typeface="Book Antiqua" pitchFamily="18" charset="0"/>
                        </a:rPr>
                        <a:t>5&lt;8</a:t>
                      </a:r>
                    </a:p>
                    <a:p>
                      <a:r>
                        <a:rPr lang="en-MY" dirty="0" smtClean="0">
                          <a:latin typeface="Book Antiqua" pitchFamily="18" charset="0"/>
                        </a:rPr>
                        <a:t>returns true</a:t>
                      </a:r>
                      <a:endParaRPr lang="en-MY" dirty="0">
                        <a:latin typeface="Book Antiqua" pitchFamily="18" charset="0"/>
                      </a:endParaRPr>
                    </a:p>
                  </a:txBody>
                  <a:tcPr/>
                </a:tc>
              </a:tr>
              <a:tr h="896857">
                <a:tc>
                  <a:txBody>
                    <a:bodyPr/>
                    <a:lstStyle/>
                    <a:p>
                      <a:pPr algn="ctr"/>
                      <a:r>
                        <a:rPr lang="en-US" dirty="0" smtClean="0">
                          <a:latin typeface="Book Antiqua" pitchFamily="18" charset="0"/>
                        </a:rPr>
                        <a:t>&gt;=</a:t>
                      </a:r>
                      <a:endParaRPr lang="en-MY"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dirty="0" smtClean="0">
                          <a:latin typeface="Book Antiqua" pitchFamily="18" charset="0"/>
                        </a:rPr>
                        <a:t>is greater than or equal to</a:t>
                      </a:r>
                    </a:p>
                    <a:p>
                      <a:endParaRPr lang="en-MY" dirty="0">
                        <a:latin typeface="Book Antiqua" pitchFamily="18" charset="0"/>
                      </a:endParaRPr>
                    </a:p>
                  </a:txBody>
                  <a:tcPr/>
                </a:tc>
                <a:tc>
                  <a:txBody>
                    <a:bodyPr/>
                    <a:lstStyle/>
                    <a:p>
                      <a:r>
                        <a:rPr lang="en-MY" dirty="0" smtClean="0">
                          <a:latin typeface="Book Antiqua" pitchFamily="18" charset="0"/>
                        </a:rPr>
                        <a:t>5&gt;=8 </a:t>
                      </a:r>
                    </a:p>
                    <a:p>
                      <a:r>
                        <a:rPr lang="en-MY" dirty="0" smtClean="0">
                          <a:latin typeface="Book Antiqua" pitchFamily="18" charset="0"/>
                        </a:rPr>
                        <a:t>returns false</a:t>
                      </a:r>
                      <a:endParaRPr lang="en-MY" dirty="0">
                        <a:latin typeface="Book Antiqua" pitchFamily="18" charset="0"/>
                      </a:endParaRPr>
                    </a:p>
                  </a:txBody>
                  <a:tcPr/>
                </a:tc>
              </a:tr>
              <a:tr h="896857">
                <a:tc>
                  <a:txBody>
                    <a:bodyPr/>
                    <a:lstStyle/>
                    <a:p>
                      <a:pPr algn="ctr"/>
                      <a:r>
                        <a:rPr lang="en-US" dirty="0" smtClean="0">
                          <a:latin typeface="Book Antiqua" pitchFamily="18" charset="0"/>
                        </a:rPr>
                        <a:t>&lt;=</a:t>
                      </a:r>
                      <a:endParaRPr lang="en-MY"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dirty="0" smtClean="0">
                          <a:latin typeface="Book Antiqua" pitchFamily="18" charset="0"/>
                        </a:rPr>
                        <a:t>is less than or equal to</a:t>
                      </a:r>
                    </a:p>
                    <a:p>
                      <a:endParaRPr lang="en-MY" dirty="0">
                        <a:latin typeface="Book Antiqua"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MY" dirty="0" smtClean="0">
                          <a:latin typeface="Book Antiqua" pitchFamily="18" charset="0"/>
                        </a:rPr>
                        <a:t>5&lt;=8</a:t>
                      </a:r>
                    </a:p>
                    <a:p>
                      <a:pPr marL="0" marR="0" indent="0" algn="l" defTabSz="914400" rtl="0" eaLnBrk="1" fontAlgn="auto" latinLnBrk="0" hangingPunct="1">
                        <a:lnSpc>
                          <a:spcPct val="100000"/>
                        </a:lnSpc>
                        <a:spcBef>
                          <a:spcPts val="0"/>
                        </a:spcBef>
                        <a:spcAft>
                          <a:spcPts val="0"/>
                        </a:spcAft>
                        <a:buClrTx/>
                        <a:buSzTx/>
                        <a:buFontTx/>
                        <a:buNone/>
                        <a:tabLst/>
                        <a:defRPr/>
                      </a:pPr>
                      <a:r>
                        <a:rPr lang="en-MY" dirty="0" smtClean="0">
                          <a:latin typeface="Book Antiqua" pitchFamily="18" charset="0"/>
                        </a:rPr>
                        <a:t> returns false</a:t>
                      </a:r>
                    </a:p>
                    <a:p>
                      <a:endParaRPr lang="en-MY" dirty="0">
                        <a:latin typeface="Book Antiqua" pitchFamily="18" charset="0"/>
                      </a:endParaRPr>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2"/>
            </a:pPr>
            <a:r>
              <a:rPr lang="en-US" dirty="0" smtClean="0">
                <a:latin typeface="Book Antiqua" pitchFamily="18" charset="0"/>
              </a:rPr>
              <a:t>Comments</a:t>
            </a:r>
            <a:endParaRPr lang="en-MY" dirty="0"/>
          </a:p>
        </p:txBody>
      </p:sp>
      <p:sp>
        <p:nvSpPr>
          <p:cNvPr id="3" name="Content Placeholder 2"/>
          <p:cNvSpPr>
            <a:spLocks noGrp="1"/>
          </p:cNvSpPr>
          <p:nvPr>
            <p:ph idx="1"/>
          </p:nvPr>
        </p:nvSpPr>
        <p:spPr/>
        <p:txBody>
          <a:bodyPr>
            <a:normAutofit/>
          </a:bodyPr>
          <a:lstStyle/>
          <a:p>
            <a:pPr>
              <a:buNone/>
            </a:pPr>
            <a:r>
              <a:rPr lang="en-US" dirty="0" smtClean="0">
                <a:latin typeface="Book Antiqua" pitchFamily="18" charset="0"/>
              </a:rPr>
              <a:t>a.		To comment scripts using # : </a:t>
            </a:r>
          </a:p>
          <a:p>
            <a:pPr>
              <a:buNone/>
            </a:pPr>
            <a:r>
              <a:rPr lang="en-US" dirty="0" smtClean="0">
                <a:latin typeface="Book Antiqua" pitchFamily="18" charset="0"/>
              </a:rPr>
              <a:t>	&lt;?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a:t>
            </a:r>
            <a:r>
              <a:rPr lang="en-US" dirty="0" smtClean="0">
                <a:solidFill>
                  <a:srgbClr val="FF0000"/>
                </a:solidFill>
                <a:latin typeface="Book Antiqua" pitchFamily="18" charset="0"/>
              </a:rPr>
              <a:t>#</a:t>
            </a:r>
            <a:r>
              <a:rPr lang="en-US" dirty="0" smtClean="0">
                <a:latin typeface="Book Antiqua" pitchFamily="18" charset="0"/>
              </a:rPr>
              <a:t>Created January 8, 2009</a:t>
            </a:r>
          </a:p>
          <a:p>
            <a:pPr>
              <a:buNone/>
            </a:pPr>
            <a:r>
              <a:rPr lang="en-US" dirty="0">
                <a:latin typeface="Book Antiqua" pitchFamily="18" charset="0"/>
              </a:rPr>
              <a:t>	</a:t>
            </a:r>
            <a:r>
              <a:rPr lang="en-US" dirty="0" smtClean="0">
                <a:solidFill>
                  <a:srgbClr val="FF0000"/>
                </a:solidFill>
                <a:latin typeface="Book Antiqua" pitchFamily="18" charset="0"/>
              </a:rPr>
              <a:t>#</a:t>
            </a:r>
            <a:r>
              <a:rPr lang="en-US" dirty="0" smtClean="0">
                <a:latin typeface="Book Antiqua" pitchFamily="18" charset="0"/>
              </a:rPr>
              <a:t>Created by Sarah </a:t>
            </a:r>
          </a:p>
          <a:p>
            <a:pPr>
              <a:buNone/>
            </a:pPr>
            <a:r>
              <a:rPr lang="en-US" dirty="0">
                <a:latin typeface="Book Antiqua" pitchFamily="18" charset="0"/>
              </a:rPr>
              <a:t>	</a:t>
            </a:r>
            <a:r>
              <a:rPr lang="en-US" dirty="0" smtClean="0">
                <a:solidFill>
                  <a:srgbClr val="FF0000"/>
                </a:solidFill>
                <a:latin typeface="Book Antiqua" pitchFamily="18" charset="0"/>
              </a:rPr>
              <a:t>#</a:t>
            </a:r>
            <a:r>
              <a:rPr lang="en-US" dirty="0" smtClean="0">
                <a:latin typeface="Book Antiqua" pitchFamily="18" charset="0"/>
              </a:rPr>
              <a:t>This script does nothing much</a:t>
            </a:r>
          </a:p>
          <a:p>
            <a:pPr>
              <a:buNone/>
            </a:pPr>
            <a:r>
              <a:rPr lang="en-US" dirty="0">
                <a:latin typeface="Book Antiqua" pitchFamily="18" charset="0"/>
              </a:rPr>
              <a:t>	</a:t>
            </a:r>
            <a:r>
              <a:rPr lang="en-US" dirty="0" smtClean="0">
                <a:latin typeface="Book Antiqua" pitchFamily="18" charset="0"/>
              </a:rPr>
              <a:t>echo ‘Hello World’;</a:t>
            </a:r>
          </a:p>
          <a:p>
            <a:pPr>
              <a:buNone/>
            </a:pPr>
            <a:r>
              <a:rPr lang="en-US" dirty="0" smtClean="0">
                <a:latin typeface="Book Antiqua" pitchFamily="18" charset="0"/>
              </a:rPr>
              <a:t>	?&gt;</a:t>
            </a:r>
          </a:p>
          <a:p>
            <a:pPr>
              <a:buNone/>
            </a:pPr>
            <a:r>
              <a:rPr lang="en-US" dirty="0">
                <a:latin typeface="Book Antiqua" pitchFamily="18" charset="0"/>
              </a:rPr>
              <a:t>	</a:t>
            </a:r>
            <a:endParaRPr lang="en-MY" dirty="0">
              <a:latin typeface="Book Antiqua" pitchFamily="18" charset="0"/>
            </a:endParaRPr>
          </a:p>
        </p:txBody>
      </p:sp>
      <p:cxnSp>
        <p:nvCxnSpPr>
          <p:cNvPr id="5" name="Straight Arrow Connector 4"/>
          <p:cNvCxnSpPr/>
          <p:nvPr/>
        </p:nvCxnSpPr>
        <p:spPr>
          <a:xfrm rot="10800000">
            <a:off x="1571604" y="4643446"/>
            <a:ext cx="1071570" cy="64294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 name="TextBox 5"/>
          <p:cNvSpPr txBox="1"/>
          <p:nvPr/>
        </p:nvSpPr>
        <p:spPr>
          <a:xfrm>
            <a:off x="2643174" y="5072074"/>
            <a:ext cx="2786082" cy="646331"/>
          </a:xfrm>
          <a:prstGeom prst="rect">
            <a:avLst/>
          </a:prstGeom>
          <a:noFill/>
          <a:ln>
            <a:solidFill>
              <a:srgbClr val="C00000"/>
            </a:solidFill>
          </a:ln>
        </p:spPr>
        <p:txBody>
          <a:bodyPr wrap="square" rtlCol="0">
            <a:spAutoFit/>
          </a:bodyPr>
          <a:lstStyle/>
          <a:p>
            <a:r>
              <a:rPr lang="en-US" b="1" dirty="0">
                <a:latin typeface="Book Antiqua" pitchFamily="18" charset="0"/>
              </a:rPr>
              <a:t>e</a:t>
            </a:r>
            <a:r>
              <a:rPr lang="en-US" b="1" dirty="0" smtClean="0">
                <a:latin typeface="Book Antiqua" pitchFamily="18" charset="0"/>
              </a:rPr>
              <a:t>cho</a:t>
            </a:r>
            <a:r>
              <a:rPr lang="en-US" dirty="0" smtClean="0">
                <a:latin typeface="Book Antiqua" pitchFamily="18" charset="0"/>
              </a:rPr>
              <a:t> is built-in function in </a:t>
            </a:r>
            <a:r>
              <a:rPr lang="en-US" dirty="0" err="1" smtClean="0">
                <a:latin typeface="Book Antiqua" pitchFamily="18" charset="0"/>
              </a:rPr>
              <a:t>php</a:t>
            </a:r>
            <a:endParaRPr lang="en-MY" dirty="0">
              <a:latin typeface="Book Antiqua" pitchFamily="18"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Control structure</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Book Antiqua" pitchFamily="18" charset="0"/>
              </a:rPr>
              <a:t>In PHP we have the following conditional statements:</a:t>
            </a:r>
          </a:p>
          <a:p>
            <a:r>
              <a:rPr lang="en-US" b="1" dirty="0" smtClean="0">
                <a:latin typeface="Book Antiqua" pitchFamily="18" charset="0"/>
              </a:rPr>
              <a:t>if statement</a:t>
            </a:r>
            <a:r>
              <a:rPr lang="en-US" dirty="0" smtClean="0">
                <a:latin typeface="Book Antiqua" pitchFamily="18" charset="0"/>
              </a:rPr>
              <a:t> - use this statement to execute some code only if a specified condition is true</a:t>
            </a:r>
          </a:p>
          <a:p>
            <a:r>
              <a:rPr lang="en-US" b="1" dirty="0" smtClean="0">
                <a:latin typeface="Book Antiqua" pitchFamily="18" charset="0"/>
              </a:rPr>
              <a:t>if...else statement</a:t>
            </a:r>
            <a:r>
              <a:rPr lang="en-US" dirty="0" smtClean="0">
                <a:latin typeface="Book Antiqua" pitchFamily="18" charset="0"/>
              </a:rPr>
              <a:t> - use this statement to execute some code if a condition is true and another code if the condition is false</a:t>
            </a:r>
          </a:p>
          <a:p>
            <a:r>
              <a:rPr lang="en-US" b="1" dirty="0" smtClean="0">
                <a:latin typeface="Book Antiqua" pitchFamily="18" charset="0"/>
              </a:rPr>
              <a:t>if...</a:t>
            </a:r>
            <a:r>
              <a:rPr lang="en-US" b="1" dirty="0" err="1" smtClean="0">
                <a:latin typeface="Book Antiqua" pitchFamily="18" charset="0"/>
              </a:rPr>
              <a:t>elseif</a:t>
            </a:r>
            <a:r>
              <a:rPr lang="en-US" b="1" dirty="0" smtClean="0">
                <a:latin typeface="Book Antiqua" pitchFamily="18" charset="0"/>
              </a:rPr>
              <a:t>....else statement</a:t>
            </a:r>
            <a:r>
              <a:rPr lang="en-US" dirty="0" smtClean="0">
                <a:latin typeface="Book Antiqua" pitchFamily="18" charset="0"/>
              </a:rPr>
              <a:t> - use this statement to select one of several blocks of code to be executed</a:t>
            </a:r>
          </a:p>
          <a:p>
            <a:r>
              <a:rPr lang="en-US" b="1" dirty="0" smtClean="0">
                <a:latin typeface="Book Antiqua" pitchFamily="18" charset="0"/>
              </a:rPr>
              <a:t>switch statement</a:t>
            </a:r>
            <a:r>
              <a:rPr lang="en-US" dirty="0" smtClean="0">
                <a:latin typeface="Book Antiqua" pitchFamily="18" charset="0"/>
              </a:rPr>
              <a:t> - use this statement to select one of many blocks of code to be executed</a:t>
            </a:r>
          </a:p>
          <a:p>
            <a:endParaRPr lang="en-US" dirty="0">
              <a:latin typeface="Book Antiqua"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Book Antiqua" pitchFamily="18" charset="0"/>
              </a:rPr>
              <a:t>if statement</a:t>
            </a:r>
            <a:endParaRPr lang="en-US" dirty="0"/>
          </a:p>
        </p:txBody>
      </p:sp>
      <p:sp>
        <p:nvSpPr>
          <p:cNvPr id="3" name="Content Placeholder 2"/>
          <p:cNvSpPr>
            <a:spLocks noGrp="1"/>
          </p:cNvSpPr>
          <p:nvPr>
            <p:ph idx="1"/>
          </p:nvPr>
        </p:nvSpPr>
        <p:spPr>
          <a:xfrm>
            <a:off x="457200" y="1609416"/>
            <a:ext cx="7715200" cy="5059944"/>
          </a:xfrm>
        </p:spPr>
        <p:txBody>
          <a:bodyPr>
            <a:noAutofit/>
          </a:bodyPr>
          <a:lstStyle/>
          <a:p>
            <a:r>
              <a:rPr lang="en-US" dirty="0" smtClean="0">
                <a:latin typeface="Book Antiqua" pitchFamily="18" charset="0"/>
              </a:rPr>
              <a:t>Use the </a:t>
            </a:r>
            <a:r>
              <a:rPr lang="en-US" dirty="0" smtClean="0">
                <a:solidFill>
                  <a:srgbClr val="0070C0"/>
                </a:solidFill>
                <a:latin typeface="Book Antiqua" pitchFamily="18" charset="0"/>
              </a:rPr>
              <a:t>if</a:t>
            </a:r>
            <a:r>
              <a:rPr lang="en-US" dirty="0" smtClean="0">
                <a:latin typeface="Book Antiqua" pitchFamily="18" charset="0"/>
              </a:rPr>
              <a:t> statement to execute some code only </a:t>
            </a:r>
            <a:r>
              <a:rPr lang="en-US" b="1" dirty="0" smtClean="0">
                <a:latin typeface="Book Antiqua" pitchFamily="18" charset="0"/>
              </a:rPr>
              <a:t>if a specified condition is true</a:t>
            </a:r>
            <a:r>
              <a:rPr lang="en-US" dirty="0" smtClean="0">
                <a:latin typeface="Book Antiqua" pitchFamily="18" charset="0"/>
              </a:rPr>
              <a:t>.</a:t>
            </a:r>
          </a:p>
          <a:p>
            <a:pPr>
              <a:buNone/>
            </a:pPr>
            <a:endParaRPr lang="en-US" dirty="0" smtClean="0">
              <a:latin typeface="Book Antiqua" pitchFamily="18" charset="0"/>
            </a:endParaRPr>
          </a:p>
          <a:p>
            <a:pPr>
              <a:buNone/>
            </a:pPr>
            <a:r>
              <a:rPr lang="en-US" dirty="0" smtClean="0">
                <a:latin typeface="Book Antiqua" pitchFamily="18" charset="0"/>
              </a:rPr>
              <a:t>	Example:</a:t>
            </a:r>
            <a:br>
              <a:rPr lang="en-US" dirty="0" smtClean="0">
                <a:latin typeface="Book Antiqua" pitchFamily="18" charset="0"/>
              </a:rPr>
            </a:br>
            <a:r>
              <a:rPr lang="en-US" dirty="0" smtClean="0">
                <a:solidFill>
                  <a:srgbClr val="FF0000"/>
                </a:solidFill>
                <a:latin typeface="Book Antiqua" pitchFamily="18" charset="0"/>
              </a:rPr>
              <a:t>&lt;?</a:t>
            </a:r>
            <a:r>
              <a:rPr lang="en-US" dirty="0" err="1" smtClean="0">
                <a:solidFill>
                  <a:srgbClr val="FF0000"/>
                </a:solidFill>
                <a:latin typeface="Book Antiqua" pitchFamily="18" charset="0"/>
              </a:rPr>
              <a:t>php</a:t>
            </a:r>
            <a:r>
              <a:rPr lang="en-US" dirty="0" smtClean="0">
                <a:latin typeface="Book Antiqua" pitchFamily="18" charset="0"/>
              </a:rPr>
              <a:t/>
            </a:r>
            <a:br>
              <a:rPr lang="en-US" dirty="0" smtClean="0">
                <a:latin typeface="Book Antiqua" pitchFamily="18" charset="0"/>
              </a:rPr>
            </a:br>
            <a:r>
              <a:rPr lang="en-US" dirty="0" smtClean="0">
                <a:latin typeface="Book Antiqua" pitchFamily="18" charset="0"/>
              </a:rPr>
              <a:t>	$d=</a:t>
            </a:r>
            <a:r>
              <a:rPr lang="en-US" dirty="0" smtClean="0">
                <a:solidFill>
                  <a:srgbClr val="0070C0"/>
                </a:solidFill>
                <a:latin typeface="Book Antiqua" pitchFamily="18" charset="0"/>
              </a:rPr>
              <a:t>date</a:t>
            </a:r>
            <a:r>
              <a:rPr lang="en-US" dirty="0" smtClean="0">
                <a:latin typeface="Book Antiqua" pitchFamily="18" charset="0"/>
              </a:rPr>
              <a:t>("D");</a:t>
            </a:r>
            <a:br>
              <a:rPr lang="en-US" dirty="0" smtClean="0">
                <a:latin typeface="Book Antiqua" pitchFamily="18" charset="0"/>
              </a:rPr>
            </a:br>
            <a:r>
              <a:rPr lang="en-US" dirty="0" smtClean="0">
                <a:latin typeface="Book Antiqua" pitchFamily="18" charset="0"/>
              </a:rPr>
              <a:t>	</a:t>
            </a:r>
            <a:r>
              <a:rPr lang="en-US" dirty="0" smtClean="0">
                <a:solidFill>
                  <a:srgbClr val="0070C0"/>
                </a:solidFill>
                <a:latin typeface="Book Antiqua" pitchFamily="18" charset="0"/>
              </a:rPr>
              <a:t>if</a:t>
            </a:r>
            <a:r>
              <a:rPr lang="en-US" dirty="0" smtClean="0">
                <a:latin typeface="Book Antiqua" pitchFamily="18" charset="0"/>
              </a:rPr>
              <a:t> ($d=="Fri") </a:t>
            </a:r>
          </a:p>
          <a:p>
            <a:pPr>
              <a:buNone/>
            </a:pPr>
            <a:r>
              <a:rPr lang="en-US" dirty="0" smtClean="0">
                <a:latin typeface="Book Antiqua" pitchFamily="18" charset="0"/>
              </a:rPr>
              <a:t>		echo </a:t>
            </a:r>
            <a:r>
              <a:rPr lang="en-US" dirty="0" smtClean="0">
                <a:solidFill>
                  <a:srgbClr val="FF0000"/>
                </a:solidFill>
                <a:latin typeface="Book Antiqua" pitchFamily="18" charset="0"/>
              </a:rPr>
              <a:t>"Have a nice weekend!"</a:t>
            </a:r>
            <a:r>
              <a:rPr lang="en-US" dirty="0" smtClean="0">
                <a:latin typeface="Book Antiqua" pitchFamily="18" charset="0"/>
              </a:rPr>
              <a:t>;</a:t>
            </a:r>
            <a:br>
              <a:rPr lang="en-US" dirty="0" smtClean="0">
                <a:latin typeface="Book Antiqua" pitchFamily="18" charset="0"/>
              </a:rPr>
            </a:br>
            <a:r>
              <a:rPr lang="en-US" dirty="0" smtClean="0">
                <a:solidFill>
                  <a:srgbClr val="FF0000"/>
                </a:solidFill>
                <a:latin typeface="Book Antiqua" pitchFamily="18" charset="0"/>
              </a:rPr>
              <a:t>?&gt;</a:t>
            </a:r>
            <a:r>
              <a:rPr lang="en-US" dirty="0" smtClean="0">
                <a:latin typeface="Book Antiqua" pitchFamily="18" charset="0"/>
              </a:rPr>
              <a:t/>
            </a:r>
            <a:br>
              <a:rPr lang="en-US" dirty="0" smtClean="0">
                <a:latin typeface="Book Antiqua" pitchFamily="18" charset="0"/>
              </a:rPr>
            </a:br>
            <a:r>
              <a:rPr lang="en-US" dirty="0" smtClean="0">
                <a:latin typeface="Book Antiqua" pitchFamily="18" charset="0"/>
              </a:rPr>
              <a:t>Notice that there is no ..else.. in this syntax. The code is executed </a:t>
            </a:r>
            <a:r>
              <a:rPr lang="en-US" b="1" dirty="0" smtClean="0">
                <a:latin typeface="Book Antiqua" pitchFamily="18" charset="0"/>
              </a:rPr>
              <a:t>only if the specified condition is true</a:t>
            </a:r>
            <a:r>
              <a:rPr lang="en-US" dirty="0" smtClean="0">
                <a:latin typeface="Book Antiqua" pitchFamily="18" charset="0"/>
              </a:rPr>
              <a:t>.</a:t>
            </a:r>
          </a:p>
          <a:p>
            <a:pPr>
              <a:buNone/>
            </a:pPr>
            <a:r>
              <a:rPr lang="en-US" dirty="0" smtClean="0">
                <a:latin typeface="Book Antiqua" pitchFamily="18" charset="0"/>
              </a:rPr>
              <a:t/>
            </a:r>
            <a:br>
              <a:rPr lang="en-US" dirty="0" smtClean="0">
                <a:latin typeface="Book Antiqua" pitchFamily="18" charset="0"/>
              </a:rPr>
            </a:br>
            <a:endParaRPr lang="en-US" dirty="0">
              <a:latin typeface="Book Antiqua"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THE if … else statement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Book Antiqua" pitchFamily="18" charset="0"/>
              </a:rPr>
              <a:t>Use the </a:t>
            </a:r>
            <a:r>
              <a:rPr lang="en-US" dirty="0" smtClean="0">
                <a:solidFill>
                  <a:srgbClr val="0070C0"/>
                </a:solidFill>
                <a:latin typeface="Book Antiqua" pitchFamily="18" charset="0"/>
              </a:rPr>
              <a:t>if....else statement </a:t>
            </a:r>
            <a:r>
              <a:rPr lang="en-US" dirty="0" smtClean="0">
                <a:latin typeface="Book Antiqua" pitchFamily="18" charset="0"/>
              </a:rPr>
              <a:t>to execute some code </a:t>
            </a:r>
            <a:r>
              <a:rPr lang="en-US" b="1" dirty="0" smtClean="0">
                <a:latin typeface="Book Antiqua" pitchFamily="18" charset="0"/>
              </a:rPr>
              <a:t>if a condition is true and another code if a condition is false</a:t>
            </a:r>
            <a:r>
              <a:rPr lang="en-US" dirty="0" smtClean="0">
                <a:latin typeface="Book Antiqua" pitchFamily="18" charset="0"/>
              </a:rPr>
              <a:t>.</a:t>
            </a:r>
          </a:p>
          <a:p>
            <a:r>
              <a:rPr lang="en-US" dirty="0" smtClean="0">
                <a:latin typeface="Book Antiqua" pitchFamily="18" charset="0"/>
              </a:rPr>
              <a:t>Example:</a:t>
            </a:r>
          </a:p>
          <a:p>
            <a:pPr>
              <a:buNone/>
            </a:pPr>
            <a:r>
              <a:rPr lang="en-US" dirty="0" smtClean="0">
                <a:latin typeface="Book Antiqua" pitchFamily="18" charset="0"/>
              </a:rPr>
              <a:t> </a:t>
            </a:r>
            <a:r>
              <a:rPr lang="en-US" dirty="0" smtClean="0">
                <a:solidFill>
                  <a:srgbClr val="FF0000"/>
                </a:solidFill>
                <a:latin typeface="Book Antiqua" pitchFamily="18" charset="0"/>
              </a:rPr>
              <a:t>&lt;?</a:t>
            </a:r>
            <a:r>
              <a:rPr lang="en-US" dirty="0" err="1" smtClean="0">
                <a:solidFill>
                  <a:srgbClr val="FF0000"/>
                </a:solidFill>
                <a:latin typeface="Book Antiqua" pitchFamily="18" charset="0"/>
              </a:rPr>
              <a:t>php</a:t>
            </a:r>
            <a:r>
              <a:rPr lang="en-US" dirty="0" smtClean="0">
                <a:latin typeface="Book Antiqua" pitchFamily="18" charset="0"/>
              </a:rPr>
              <a:t/>
            </a:r>
            <a:br>
              <a:rPr lang="en-US" dirty="0" smtClean="0">
                <a:latin typeface="Book Antiqua" pitchFamily="18" charset="0"/>
              </a:rPr>
            </a:br>
            <a:r>
              <a:rPr lang="en-US" dirty="0" smtClean="0">
                <a:latin typeface="Book Antiqua" pitchFamily="18" charset="0"/>
              </a:rPr>
              <a:t> $d=</a:t>
            </a:r>
            <a:r>
              <a:rPr lang="en-US" dirty="0" smtClean="0">
                <a:solidFill>
                  <a:srgbClr val="0070C0"/>
                </a:solidFill>
                <a:latin typeface="Book Antiqua" pitchFamily="18" charset="0"/>
              </a:rPr>
              <a:t>date</a:t>
            </a:r>
            <a:r>
              <a:rPr lang="en-US" dirty="0" smtClean="0">
                <a:latin typeface="Book Antiqua" pitchFamily="18" charset="0"/>
              </a:rPr>
              <a:t>("D");</a:t>
            </a:r>
            <a:br>
              <a:rPr lang="en-US" dirty="0" smtClean="0">
                <a:latin typeface="Book Antiqua" pitchFamily="18" charset="0"/>
              </a:rPr>
            </a:br>
            <a:r>
              <a:rPr lang="en-US" dirty="0" smtClean="0">
                <a:solidFill>
                  <a:srgbClr val="0070C0"/>
                </a:solidFill>
                <a:latin typeface="Book Antiqua" pitchFamily="18" charset="0"/>
              </a:rPr>
              <a:t> if </a:t>
            </a:r>
            <a:r>
              <a:rPr lang="en-US" dirty="0" smtClean="0">
                <a:latin typeface="Book Antiqua" pitchFamily="18" charset="0"/>
              </a:rPr>
              <a:t>($d=="Fri")</a:t>
            </a:r>
            <a:br>
              <a:rPr lang="en-US" dirty="0" smtClean="0">
                <a:latin typeface="Book Antiqua" pitchFamily="18" charset="0"/>
              </a:rPr>
            </a:br>
            <a:r>
              <a:rPr lang="en-US" dirty="0" smtClean="0">
                <a:latin typeface="Book Antiqua" pitchFamily="18" charset="0"/>
              </a:rPr>
              <a:t>   echo </a:t>
            </a:r>
            <a:r>
              <a:rPr lang="en-US" dirty="0" smtClean="0">
                <a:solidFill>
                  <a:srgbClr val="FF0000"/>
                </a:solidFill>
                <a:latin typeface="Book Antiqua" pitchFamily="18" charset="0"/>
              </a:rPr>
              <a:t>"Have a nice weekend!"</a:t>
            </a:r>
            <a:r>
              <a:rPr lang="en-US" dirty="0" smtClean="0">
                <a:latin typeface="Book Antiqua" pitchFamily="18" charset="0"/>
              </a:rPr>
              <a:t>;</a:t>
            </a:r>
            <a:br>
              <a:rPr lang="en-US" dirty="0" smtClean="0">
                <a:latin typeface="Book Antiqua" pitchFamily="18" charset="0"/>
              </a:rPr>
            </a:br>
            <a:r>
              <a:rPr lang="en-US" dirty="0" smtClean="0">
                <a:latin typeface="Book Antiqua" pitchFamily="18" charset="0"/>
              </a:rPr>
              <a:t> </a:t>
            </a:r>
            <a:r>
              <a:rPr lang="en-US" dirty="0" smtClean="0">
                <a:solidFill>
                  <a:srgbClr val="0070C0"/>
                </a:solidFill>
                <a:latin typeface="Book Antiqua" pitchFamily="18" charset="0"/>
              </a:rPr>
              <a:t>else</a:t>
            </a:r>
            <a:r>
              <a:rPr lang="en-US" dirty="0" smtClean="0">
                <a:latin typeface="Book Antiqua" pitchFamily="18" charset="0"/>
              </a:rPr>
              <a:t/>
            </a:r>
            <a:br>
              <a:rPr lang="en-US" dirty="0" smtClean="0">
                <a:latin typeface="Book Antiqua" pitchFamily="18" charset="0"/>
              </a:rPr>
            </a:br>
            <a:r>
              <a:rPr lang="en-US" dirty="0" smtClean="0">
                <a:latin typeface="Book Antiqua" pitchFamily="18" charset="0"/>
              </a:rPr>
              <a:t>   echo </a:t>
            </a:r>
            <a:r>
              <a:rPr lang="en-US" dirty="0" smtClean="0">
                <a:solidFill>
                  <a:srgbClr val="FF0000"/>
                </a:solidFill>
                <a:latin typeface="Book Antiqua" pitchFamily="18" charset="0"/>
              </a:rPr>
              <a:t>"Have a nice day!"</a:t>
            </a:r>
            <a:r>
              <a:rPr lang="en-US" dirty="0" smtClean="0">
                <a:latin typeface="Book Antiqua" pitchFamily="18" charset="0"/>
              </a:rPr>
              <a:t>;</a:t>
            </a:r>
            <a:br>
              <a:rPr lang="en-US" dirty="0" smtClean="0">
                <a:latin typeface="Book Antiqua" pitchFamily="18" charset="0"/>
              </a:rPr>
            </a:br>
            <a:r>
              <a:rPr lang="en-US" dirty="0" smtClean="0">
                <a:solidFill>
                  <a:srgbClr val="FF0000"/>
                </a:solidFill>
                <a:latin typeface="Book Antiqua" pitchFamily="18" charset="0"/>
              </a:rPr>
              <a:t>?&gt;</a:t>
            </a:r>
            <a:r>
              <a:rPr lang="en-US" dirty="0" smtClean="0"/>
              <a:t/>
            </a:r>
            <a:br>
              <a:rPr lang="en-US" dirty="0" smtClean="0"/>
            </a:br>
            <a:r>
              <a:rPr lang="en-US" dirty="0" smtClean="0"/>
              <a:t/>
            </a:r>
            <a:br>
              <a:rPr lang="en-US" dirty="0" smtClean="0"/>
            </a:br>
            <a:endParaRPr lang="en-US" dirty="0" smtClean="0"/>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if … else statement</a:t>
            </a:r>
            <a:endParaRPr lang="en-US" dirty="0"/>
          </a:p>
        </p:txBody>
      </p:sp>
      <p:sp>
        <p:nvSpPr>
          <p:cNvPr id="3" name="Content Placeholder 2"/>
          <p:cNvSpPr>
            <a:spLocks noGrp="1"/>
          </p:cNvSpPr>
          <p:nvPr>
            <p:ph idx="1"/>
          </p:nvPr>
        </p:nvSpPr>
        <p:spPr/>
        <p:txBody>
          <a:bodyPr>
            <a:normAutofit fontScale="47500" lnSpcReduction="20000"/>
          </a:bodyPr>
          <a:lstStyle/>
          <a:p>
            <a:r>
              <a:rPr lang="en-US" sz="5900" dirty="0" smtClean="0">
                <a:latin typeface="Book Antiqua" pitchFamily="18" charset="0"/>
              </a:rPr>
              <a:t>If more than one line should be executed if a condition is true/false, the lines should be enclosed within curly braces:</a:t>
            </a:r>
          </a:p>
          <a:p>
            <a:r>
              <a:rPr lang="en-US" sz="5900" dirty="0" smtClean="0">
                <a:latin typeface="Book Antiqua" pitchFamily="18" charset="0"/>
              </a:rPr>
              <a:t>Example:</a:t>
            </a:r>
          </a:p>
          <a:p>
            <a:pPr>
              <a:buNone/>
            </a:pPr>
            <a:endParaRPr lang="en-US" sz="4700" dirty="0" smtClean="0">
              <a:latin typeface="Book Antiqua" pitchFamily="18" charset="0"/>
            </a:endParaRPr>
          </a:p>
          <a:p>
            <a:pPr>
              <a:buNone/>
            </a:pPr>
            <a:r>
              <a:rPr lang="en-US" sz="4700" dirty="0" smtClean="0">
                <a:solidFill>
                  <a:srgbClr val="FF0000"/>
                </a:solidFill>
                <a:latin typeface="Book Antiqua" pitchFamily="18" charset="0"/>
              </a:rPr>
              <a:t>&lt;?</a:t>
            </a:r>
            <a:r>
              <a:rPr lang="en-US" sz="4700" dirty="0" err="1" smtClean="0">
                <a:solidFill>
                  <a:srgbClr val="FF0000"/>
                </a:solidFill>
                <a:latin typeface="Book Antiqua" pitchFamily="18" charset="0"/>
              </a:rPr>
              <a:t>php</a:t>
            </a:r>
            <a:r>
              <a:rPr lang="en-US" sz="4700" dirty="0" smtClean="0">
                <a:latin typeface="Book Antiqua" pitchFamily="18" charset="0"/>
              </a:rPr>
              <a:t/>
            </a:r>
            <a:br>
              <a:rPr lang="en-US" sz="4700" dirty="0" smtClean="0">
                <a:latin typeface="Book Antiqua" pitchFamily="18" charset="0"/>
              </a:rPr>
            </a:br>
            <a:r>
              <a:rPr lang="en-US" sz="4700" dirty="0" smtClean="0">
                <a:latin typeface="Book Antiqua" pitchFamily="18" charset="0"/>
              </a:rPr>
              <a:t>$d=</a:t>
            </a:r>
            <a:r>
              <a:rPr lang="en-US" sz="4700" dirty="0" smtClean="0">
                <a:solidFill>
                  <a:srgbClr val="0070C0"/>
                </a:solidFill>
                <a:latin typeface="Book Antiqua" pitchFamily="18" charset="0"/>
              </a:rPr>
              <a:t>date</a:t>
            </a:r>
            <a:r>
              <a:rPr lang="en-US" sz="4700" dirty="0" smtClean="0">
                <a:latin typeface="Book Antiqua" pitchFamily="18" charset="0"/>
              </a:rPr>
              <a:t>("D");</a:t>
            </a:r>
            <a:br>
              <a:rPr lang="en-US" sz="4700" dirty="0" smtClean="0">
                <a:latin typeface="Book Antiqua" pitchFamily="18" charset="0"/>
              </a:rPr>
            </a:br>
            <a:r>
              <a:rPr lang="en-US" sz="4700" dirty="0" smtClean="0">
                <a:latin typeface="Book Antiqua" pitchFamily="18" charset="0"/>
              </a:rPr>
              <a:t>if ($d=="Fri")</a:t>
            </a:r>
            <a:br>
              <a:rPr lang="en-US" sz="4700" dirty="0" smtClean="0">
                <a:latin typeface="Book Antiqua" pitchFamily="18" charset="0"/>
              </a:rPr>
            </a:br>
            <a:r>
              <a:rPr lang="en-US" sz="4700" dirty="0" smtClean="0">
                <a:latin typeface="Book Antiqua" pitchFamily="18" charset="0"/>
              </a:rPr>
              <a:t>  {</a:t>
            </a:r>
            <a:br>
              <a:rPr lang="en-US" sz="4700" dirty="0" smtClean="0">
                <a:latin typeface="Book Antiqua" pitchFamily="18" charset="0"/>
              </a:rPr>
            </a:br>
            <a:r>
              <a:rPr lang="en-US" sz="4700" dirty="0" smtClean="0">
                <a:latin typeface="Book Antiqua" pitchFamily="18" charset="0"/>
              </a:rPr>
              <a:t>  	echo </a:t>
            </a:r>
            <a:r>
              <a:rPr lang="en-US" sz="4700" dirty="0" smtClean="0">
                <a:solidFill>
                  <a:srgbClr val="FF0000"/>
                </a:solidFill>
                <a:latin typeface="Book Antiqua" pitchFamily="18" charset="0"/>
              </a:rPr>
              <a:t>"Hello!&lt;</a:t>
            </a:r>
            <a:r>
              <a:rPr lang="en-US" sz="4700" dirty="0" err="1" smtClean="0">
                <a:solidFill>
                  <a:srgbClr val="FF0000"/>
                </a:solidFill>
                <a:latin typeface="Book Antiqua" pitchFamily="18" charset="0"/>
              </a:rPr>
              <a:t>br</a:t>
            </a:r>
            <a:r>
              <a:rPr lang="en-US" sz="4700" dirty="0" smtClean="0">
                <a:solidFill>
                  <a:srgbClr val="FF0000"/>
                </a:solidFill>
                <a:latin typeface="Book Antiqua" pitchFamily="18" charset="0"/>
              </a:rPr>
              <a:t> /&gt;"</a:t>
            </a:r>
            <a:r>
              <a:rPr lang="en-US" sz="4700" dirty="0" smtClean="0">
                <a:latin typeface="Book Antiqua" pitchFamily="18" charset="0"/>
              </a:rPr>
              <a:t>;</a:t>
            </a:r>
            <a:br>
              <a:rPr lang="en-US" sz="4700" dirty="0" smtClean="0">
                <a:latin typeface="Book Antiqua" pitchFamily="18" charset="0"/>
              </a:rPr>
            </a:br>
            <a:r>
              <a:rPr lang="en-US" sz="4700" dirty="0" smtClean="0">
                <a:latin typeface="Book Antiqua" pitchFamily="18" charset="0"/>
              </a:rPr>
              <a:t> 	echo </a:t>
            </a:r>
            <a:r>
              <a:rPr lang="en-US" sz="4700" dirty="0" smtClean="0">
                <a:solidFill>
                  <a:srgbClr val="FF0000"/>
                </a:solidFill>
                <a:latin typeface="Book Antiqua" pitchFamily="18" charset="0"/>
              </a:rPr>
              <a:t>"Have a nice weekend!"</a:t>
            </a:r>
            <a:r>
              <a:rPr lang="en-US" sz="4700" dirty="0" smtClean="0">
                <a:latin typeface="Book Antiqua" pitchFamily="18" charset="0"/>
              </a:rPr>
              <a:t>;</a:t>
            </a:r>
            <a:br>
              <a:rPr lang="en-US" sz="4700" dirty="0" smtClean="0">
                <a:latin typeface="Book Antiqua" pitchFamily="18" charset="0"/>
              </a:rPr>
            </a:br>
            <a:r>
              <a:rPr lang="en-US" sz="4700" dirty="0" smtClean="0">
                <a:latin typeface="Book Antiqua" pitchFamily="18" charset="0"/>
              </a:rPr>
              <a:t>  	echo </a:t>
            </a:r>
            <a:r>
              <a:rPr lang="en-US" sz="4700" dirty="0" smtClean="0">
                <a:solidFill>
                  <a:srgbClr val="FF0000"/>
                </a:solidFill>
                <a:latin typeface="Book Antiqua" pitchFamily="18" charset="0"/>
              </a:rPr>
              <a:t>"See you on Monday!"</a:t>
            </a:r>
            <a:r>
              <a:rPr lang="en-US" sz="4700" dirty="0" smtClean="0">
                <a:latin typeface="Book Antiqua" pitchFamily="18" charset="0"/>
              </a:rPr>
              <a:t>;</a:t>
            </a:r>
            <a:br>
              <a:rPr lang="en-US" sz="4700" dirty="0" smtClean="0">
                <a:latin typeface="Book Antiqua" pitchFamily="18" charset="0"/>
              </a:rPr>
            </a:br>
            <a:r>
              <a:rPr lang="en-US" sz="4700" dirty="0" smtClean="0">
                <a:latin typeface="Book Antiqua" pitchFamily="18" charset="0"/>
              </a:rPr>
              <a:t>  }</a:t>
            </a:r>
            <a:br>
              <a:rPr lang="en-US" sz="4700" dirty="0" smtClean="0">
                <a:latin typeface="Book Antiqua" pitchFamily="18" charset="0"/>
              </a:rPr>
            </a:br>
            <a:r>
              <a:rPr lang="en-US" sz="4700" dirty="0" smtClean="0">
                <a:solidFill>
                  <a:srgbClr val="FF0000"/>
                </a:solidFill>
                <a:latin typeface="Book Antiqua" pitchFamily="18" charset="0"/>
              </a:rPr>
              <a:t>?&gt;</a:t>
            </a:r>
            <a:r>
              <a:rPr lang="en-US" dirty="0" smtClean="0"/>
              <a:t/>
            </a:r>
            <a:br>
              <a:rPr lang="en-US" dirty="0" smtClean="0"/>
            </a:br>
            <a:r>
              <a:rPr lang="en-US" dirty="0" smtClean="0"/>
              <a:t/>
            </a:r>
            <a:br>
              <a:rPr lang="en-US" dirty="0" smtClean="0"/>
            </a:br>
            <a:endParaRPr lang="en-US" dirty="0" smtClean="0">
              <a:latin typeface="Book Antiqua" pitchFamily="18" charset="0"/>
            </a:endParaRPr>
          </a:p>
          <a:p>
            <a:endParaRPr lang="en-US" dirty="0">
              <a:latin typeface="Book Antiqua"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the if…else if….else statement</a:t>
            </a:r>
            <a:endParaRPr lang="en-US" dirty="0"/>
          </a:p>
        </p:txBody>
      </p:sp>
      <p:sp>
        <p:nvSpPr>
          <p:cNvPr id="3" name="Content Placeholder 2"/>
          <p:cNvSpPr>
            <a:spLocks noGrp="1"/>
          </p:cNvSpPr>
          <p:nvPr>
            <p:ph idx="1"/>
          </p:nvPr>
        </p:nvSpPr>
        <p:spPr/>
        <p:txBody>
          <a:bodyPr>
            <a:normAutofit fontScale="70000" lnSpcReduction="20000"/>
          </a:bodyPr>
          <a:lstStyle/>
          <a:p>
            <a:r>
              <a:rPr lang="en-US" sz="3600" dirty="0" smtClean="0">
                <a:latin typeface="Book Antiqua" pitchFamily="18" charset="0"/>
              </a:rPr>
              <a:t>Use the if....else if...else statement to select one of several blocks of code to be executed.</a:t>
            </a:r>
          </a:p>
          <a:p>
            <a:r>
              <a:rPr lang="en-US" sz="3600" dirty="0" smtClean="0">
                <a:latin typeface="Book Antiqua" pitchFamily="18" charset="0"/>
              </a:rPr>
              <a:t>Example:</a:t>
            </a:r>
          </a:p>
          <a:p>
            <a:pPr>
              <a:buNone/>
            </a:pPr>
            <a:endParaRPr lang="en-US" sz="3000" dirty="0" smtClean="0">
              <a:latin typeface="Book Antiqua" pitchFamily="18" charset="0"/>
            </a:endParaRPr>
          </a:p>
          <a:p>
            <a:pPr>
              <a:buNone/>
            </a:pPr>
            <a:r>
              <a:rPr lang="en-US" sz="3000" dirty="0" smtClean="0">
                <a:solidFill>
                  <a:srgbClr val="FF0000"/>
                </a:solidFill>
                <a:latin typeface="Book Antiqua" pitchFamily="18" charset="0"/>
              </a:rPr>
              <a:t>&lt;?</a:t>
            </a:r>
            <a:r>
              <a:rPr lang="en-US" sz="3000" dirty="0" err="1" smtClean="0">
                <a:solidFill>
                  <a:srgbClr val="FF0000"/>
                </a:solidFill>
                <a:latin typeface="Book Antiqua" pitchFamily="18" charset="0"/>
              </a:rPr>
              <a:t>php</a:t>
            </a:r>
            <a:r>
              <a:rPr lang="en-US" sz="3000" dirty="0" smtClean="0">
                <a:latin typeface="Book Antiqua" pitchFamily="18" charset="0"/>
              </a:rPr>
              <a:t/>
            </a:r>
            <a:br>
              <a:rPr lang="en-US" sz="3000" dirty="0" smtClean="0">
                <a:latin typeface="Book Antiqua" pitchFamily="18" charset="0"/>
              </a:rPr>
            </a:br>
            <a:r>
              <a:rPr lang="en-US" sz="3000" dirty="0" smtClean="0">
                <a:latin typeface="Book Antiqua" pitchFamily="18" charset="0"/>
              </a:rPr>
              <a:t>$d=</a:t>
            </a:r>
            <a:r>
              <a:rPr lang="en-US" sz="3000" dirty="0" smtClean="0">
                <a:solidFill>
                  <a:srgbClr val="0070C0"/>
                </a:solidFill>
                <a:latin typeface="Book Antiqua" pitchFamily="18" charset="0"/>
              </a:rPr>
              <a:t>date</a:t>
            </a:r>
            <a:r>
              <a:rPr lang="en-US" sz="3000" dirty="0" smtClean="0">
                <a:latin typeface="Book Antiqua" pitchFamily="18" charset="0"/>
              </a:rPr>
              <a:t>("D");</a:t>
            </a:r>
            <a:br>
              <a:rPr lang="en-US" sz="3000" dirty="0" smtClean="0">
                <a:latin typeface="Book Antiqua" pitchFamily="18" charset="0"/>
              </a:rPr>
            </a:br>
            <a:r>
              <a:rPr lang="en-US" sz="3000" dirty="0" smtClean="0">
                <a:solidFill>
                  <a:srgbClr val="0070C0"/>
                </a:solidFill>
                <a:latin typeface="Book Antiqua" pitchFamily="18" charset="0"/>
              </a:rPr>
              <a:t>if</a:t>
            </a:r>
            <a:r>
              <a:rPr lang="en-US" sz="3000" dirty="0" smtClean="0">
                <a:latin typeface="Book Antiqua" pitchFamily="18" charset="0"/>
              </a:rPr>
              <a:t> ($d=="Fri")</a:t>
            </a:r>
            <a:br>
              <a:rPr lang="en-US" sz="3000" dirty="0" smtClean="0">
                <a:latin typeface="Book Antiqua" pitchFamily="18" charset="0"/>
              </a:rPr>
            </a:br>
            <a:r>
              <a:rPr lang="en-US" sz="3000" dirty="0" smtClean="0">
                <a:latin typeface="Book Antiqua" pitchFamily="18" charset="0"/>
              </a:rPr>
              <a:t>  echo </a:t>
            </a:r>
            <a:r>
              <a:rPr lang="en-US" sz="3000" dirty="0" smtClean="0">
                <a:solidFill>
                  <a:srgbClr val="FF0000"/>
                </a:solidFill>
                <a:latin typeface="Book Antiqua" pitchFamily="18" charset="0"/>
              </a:rPr>
              <a:t>"Have a nice weekend!"</a:t>
            </a:r>
            <a:r>
              <a:rPr lang="en-US" sz="3000" dirty="0" smtClean="0">
                <a:latin typeface="Book Antiqua" pitchFamily="18" charset="0"/>
              </a:rPr>
              <a:t>;</a:t>
            </a:r>
            <a:br>
              <a:rPr lang="en-US" sz="3000" dirty="0" smtClean="0">
                <a:latin typeface="Book Antiqua" pitchFamily="18" charset="0"/>
              </a:rPr>
            </a:br>
            <a:r>
              <a:rPr lang="en-US" sz="3000" dirty="0" smtClean="0">
                <a:solidFill>
                  <a:srgbClr val="0070C0"/>
                </a:solidFill>
                <a:latin typeface="Book Antiqua" pitchFamily="18" charset="0"/>
              </a:rPr>
              <a:t>else if </a:t>
            </a:r>
            <a:r>
              <a:rPr lang="en-US" sz="3000" dirty="0" smtClean="0">
                <a:latin typeface="Book Antiqua" pitchFamily="18" charset="0"/>
              </a:rPr>
              <a:t>($d=="Sun")</a:t>
            </a:r>
            <a:br>
              <a:rPr lang="en-US" sz="3000" dirty="0" smtClean="0">
                <a:latin typeface="Book Antiqua" pitchFamily="18" charset="0"/>
              </a:rPr>
            </a:br>
            <a:r>
              <a:rPr lang="en-US" sz="3000" dirty="0" smtClean="0">
                <a:latin typeface="Book Antiqua" pitchFamily="18" charset="0"/>
              </a:rPr>
              <a:t>  echo </a:t>
            </a:r>
            <a:r>
              <a:rPr lang="en-US" sz="3000" dirty="0" smtClean="0">
                <a:solidFill>
                  <a:srgbClr val="FF0000"/>
                </a:solidFill>
                <a:latin typeface="Book Antiqua" pitchFamily="18" charset="0"/>
              </a:rPr>
              <a:t>"Have a nice Sunday!"</a:t>
            </a:r>
            <a:r>
              <a:rPr lang="en-US" sz="3000" dirty="0" smtClean="0">
                <a:latin typeface="Book Antiqua" pitchFamily="18" charset="0"/>
              </a:rPr>
              <a:t>;</a:t>
            </a:r>
            <a:br>
              <a:rPr lang="en-US" sz="3000" dirty="0" smtClean="0">
                <a:latin typeface="Book Antiqua" pitchFamily="18" charset="0"/>
              </a:rPr>
            </a:br>
            <a:r>
              <a:rPr lang="en-US" sz="3000" dirty="0" smtClean="0">
                <a:solidFill>
                  <a:srgbClr val="0070C0"/>
                </a:solidFill>
                <a:latin typeface="Book Antiqua" pitchFamily="18" charset="0"/>
              </a:rPr>
              <a:t>else</a:t>
            </a:r>
            <a:r>
              <a:rPr lang="en-US" sz="3000" dirty="0" smtClean="0">
                <a:latin typeface="Book Antiqua" pitchFamily="18" charset="0"/>
              </a:rPr>
              <a:t/>
            </a:r>
            <a:br>
              <a:rPr lang="en-US" sz="3000" dirty="0" smtClean="0">
                <a:latin typeface="Book Antiqua" pitchFamily="18" charset="0"/>
              </a:rPr>
            </a:br>
            <a:r>
              <a:rPr lang="en-US" sz="3000" dirty="0" smtClean="0">
                <a:latin typeface="Book Antiqua" pitchFamily="18" charset="0"/>
              </a:rPr>
              <a:t>  echo </a:t>
            </a:r>
            <a:r>
              <a:rPr lang="en-US" sz="3000" dirty="0" smtClean="0">
                <a:solidFill>
                  <a:srgbClr val="FF0000"/>
                </a:solidFill>
                <a:latin typeface="Book Antiqua" pitchFamily="18" charset="0"/>
              </a:rPr>
              <a:t>"Have a nice day!"</a:t>
            </a:r>
            <a:r>
              <a:rPr lang="en-US" sz="3000" dirty="0" smtClean="0">
                <a:latin typeface="Book Antiqua" pitchFamily="18" charset="0"/>
              </a:rPr>
              <a:t>;</a:t>
            </a:r>
            <a:br>
              <a:rPr lang="en-US" sz="3000" dirty="0" smtClean="0">
                <a:latin typeface="Book Antiqua" pitchFamily="18" charset="0"/>
              </a:rPr>
            </a:br>
            <a:r>
              <a:rPr lang="en-US" sz="3000" dirty="0" smtClean="0">
                <a:solidFill>
                  <a:srgbClr val="FF0000"/>
                </a:solidFill>
                <a:latin typeface="Book Antiqua" pitchFamily="18" charset="0"/>
              </a:rPr>
              <a:t>?&gt;</a:t>
            </a:r>
            <a:r>
              <a:rPr lang="en-US" sz="3000" dirty="0" smtClean="0">
                <a:latin typeface="Book Antiqua" pitchFamily="18" charset="0"/>
              </a:rPr>
              <a:t/>
            </a:r>
            <a:br>
              <a:rPr lang="en-US" sz="3000" dirty="0" smtClean="0">
                <a:latin typeface="Book Antiqua" pitchFamily="18" charset="0"/>
              </a:rPr>
            </a:br>
            <a:r>
              <a:rPr lang="en-US" dirty="0" smtClean="0"/>
              <a:t/>
            </a:r>
            <a:br>
              <a:rPr lang="en-US" dirty="0" smtClean="0"/>
            </a:br>
            <a:endParaRPr lang="en-US" dirty="0">
              <a:latin typeface="Book Antiqua"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Switch statement</a:t>
            </a:r>
            <a:endParaRPr lang="en-US" dirty="0"/>
          </a:p>
        </p:txBody>
      </p:sp>
      <p:sp>
        <p:nvSpPr>
          <p:cNvPr id="3" name="Content Placeholder 2"/>
          <p:cNvSpPr>
            <a:spLocks noGrp="1"/>
          </p:cNvSpPr>
          <p:nvPr>
            <p:ph idx="1"/>
          </p:nvPr>
        </p:nvSpPr>
        <p:spPr/>
        <p:txBody>
          <a:bodyPr>
            <a:noAutofit/>
          </a:bodyPr>
          <a:lstStyle/>
          <a:p>
            <a:r>
              <a:rPr lang="en-US" sz="1600" dirty="0" smtClean="0">
                <a:latin typeface="Book Antiqua" pitchFamily="18" charset="0"/>
              </a:rPr>
              <a:t>Use the switch statement to select one of many blocks of code to be executed.</a:t>
            </a:r>
          </a:p>
          <a:p>
            <a:r>
              <a:rPr lang="en-US" sz="1600" dirty="0" smtClean="0">
                <a:latin typeface="Book Antiqua" pitchFamily="18" charset="0"/>
              </a:rPr>
              <a:t>Example:</a:t>
            </a:r>
          </a:p>
          <a:p>
            <a:pPr>
              <a:buNone/>
            </a:pPr>
            <a:r>
              <a:rPr lang="en-US" sz="1600" dirty="0" smtClean="0">
                <a:solidFill>
                  <a:srgbClr val="FF0000"/>
                </a:solidFill>
                <a:latin typeface="Book Antiqua" pitchFamily="18" charset="0"/>
              </a:rPr>
              <a:t>&lt;?</a:t>
            </a:r>
            <a:r>
              <a:rPr lang="en-US" sz="1600" dirty="0" err="1" smtClean="0">
                <a:solidFill>
                  <a:srgbClr val="FF0000"/>
                </a:solidFill>
                <a:latin typeface="Book Antiqua" pitchFamily="18" charset="0"/>
              </a:rPr>
              <a:t>php</a:t>
            </a:r>
            <a:r>
              <a:rPr lang="en-US" sz="1600" dirty="0" smtClean="0">
                <a:latin typeface="Book Antiqua" pitchFamily="18" charset="0"/>
              </a:rPr>
              <a:t/>
            </a:r>
            <a:br>
              <a:rPr lang="en-US" sz="1600" dirty="0" smtClean="0">
                <a:latin typeface="Book Antiqua" pitchFamily="18" charset="0"/>
              </a:rPr>
            </a:br>
            <a:r>
              <a:rPr lang="en-US" sz="1600" dirty="0" smtClean="0">
                <a:latin typeface="Book Antiqua" pitchFamily="18" charset="0"/>
              </a:rPr>
              <a:t>switch ($x)</a:t>
            </a:r>
            <a:br>
              <a:rPr lang="en-US" sz="1600" dirty="0" smtClean="0">
                <a:latin typeface="Book Antiqua" pitchFamily="18" charset="0"/>
              </a:rPr>
            </a:br>
            <a:r>
              <a:rPr lang="en-US" sz="1600" dirty="0" smtClean="0">
                <a:latin typeface="Book Antiqua" pitchFamily="18" charset="0"/>
              </a:rPr>
              <a:t>{</a:t>
            </a:r>
            <a:br>
              <a:rPr lang="en-US" sz="1600" dirty="0" smtClean="0">
                <a:latin typeface="Book Antiqua" pitchFamily="18" charset="0"/>
              </a:rPr>
            </a:br>
            <a:r>
              <a:rPr lang="en-US" sz="1600" dirty="0" smtClean="0">
                <a:latin typeface="Book Antiqua" pitchFamily="18" charset="0"/>
              </a:rPr>
              <a:t>case 1:</a:t>
            </a:r>
            <a:br>
              <a:rPr lang="en-US" sz="1600" dirty="0" smtClean="0">
                <a:latin typeface="Book Antiqua" pitchFamily="18" charset="0"/>
              </a:rPr>
            </a:br>
            <a:r>
              <a:rPr lang="en-US" sz="1600" dirty="0" smtClean="0">
                <a:latin typeface="Book Antiqua" pitchFamily="18" charset="0"/>
              </a:rPr>
              <a:t>  echo </a:t>
            </a:r>
            <a:r>
              <a:rPr lang="en-US" sz="1600" dirty="0" smtClean="0">
                <a:solidFill>
                  <a:srgbClr val="FF0000"/>
                </a:solidFill>
                <a:latin typeface="Book Antiqua" pitchFamily="18" charset="0"/>
              </a:rPr>
              <a:t>"Number 1"</a:t>
            </a:r>
            <a:r>
              <a:rPr lang="en-US" sz="1600" dirty="0" smtClean="0">
                <a:latin typeface="Book Antiqua" pitchFamily="18" charset="0"/>
              </a:rPr>
              <a:t>;</a:t>
            </a:r>
            <a:br>
              <a:rPr lang="en-US" sz="1600" dirty="0" smtClean="0">
                <a:latin typeface="Book Antiqua" pitchFamily="18" charset="0"/>
              </a:rPr>
            </a:br>
            <a:r>
              <a:rPr lang="en-US" sz="1600" dirty="0" smtClean="0">
                <a:latin typeface="Book Antiqua" pitchFamily="18" charset="0"/>
              </a:rPr>
              <a:t>  break;</a:t>
            </a:r>
            <a:br>
              <a:rPr lang="en-US" sz="1600" dirty="0" smtClean="0">
                <a:latin typeface="Book Antiqua" pitchFamily="18" charset="0"/>
              </a:rPr>
            </a:br>
            <a:r>
              <a:rPr lang="en-US" sz="1600" dirty="0" smtClean="0">
                <a:latin typeface="Book Antiqua" pitchFamily="18" charset="0"/>
              </a:rPr>
              <a:t>case 2:</a:t>
            </a:r>
            <a:br>
              <a:rPr lang="en-US" sz="1600" dirty="0" smtClean="0">
                <a:latin typeface="Book Antiqua" pitchFamily="18" charset="0"/>
              </a:rPr>
            </a:br>
            <a:r>
              <a:rPr lang="en-US" sz="1600" dirty="0" smtClean="0">
                <a:latin typeface="Book Antiqua" pitchFamily="18" charset="0"/>
              </a:rPr>
              <a:t>  echo </a:t>
            </a:r>
            <a:r>
              <a:rPr lang="en-US" sz="1600" dirty="0" smtClean="0">
                <a:solidFill>
                  <a:srgbClr val="FF0000"/>
                </a:solidFill>
                <a:latin typeface="Book Antiqua" pitchFamily="18" charset="0"/>
              </a:rPr>
              <a:t>"Number 2"</a:t>
            </a:r>
            <a:r>
              <a:rPr lang="en-US" sz="1600" dirty="0" smtClean="0">
                <a:latin typeface="Book Antiqua" pitchFamily="18" charset="0"/>
              </a:rPr>
              <a:t>;</a:t>
            </a:r>
            <a:br>
              <a:rPr lang="en-US" sz="1600" dirty="0" smtClean="0">
                <a:latin typeface="Book Antiqua" pitchFamily="18" charset="0"/>
              </a:rPr>
            </a:br>
            <a:r>
              <a:rPr lang="en-US" sz="1600" dirty="0" smtClean="0">
                <a:latin typeface="Book Antiqua" pitchFamily="18" charset="0"/>
              </a:rPr>
              <a:t>  break;</a:t>
            </a:r>
            <a:br>
              <a:rPr lang="en-US" sz="1600" dirty="0" smtClean="0">
                <a:latin typeface="Book Antiqua" pitchFamily="18" charset="0"/>
              </a:rPr>
            </a:br>
            <a:r>
              <a:rPr lang="en-US" sz="1600" dirty="0" smtClean="0">
                <a:latin typeface="Book Antiqua" pitchFamily="18" charset="0"/>
              </a:rPr>
              <a:t>case 3:</a:t>
            </a:r>
            <a:br>
              <a:rPr lang="en-US" sz="1600" dirty="0" smtClean="0">
                <a:latin typeface="Book Antiqua" pitchFamily="18" charset="0"/>
              </a:rPr>
            </a:br>
            <a:r>
              <a:rPr lang="en-US" sz="1600" dirty="0" smtClean="0">
                <a:latin typeface="Book Antiqua" pitchFamily="18" charset="0"/>
              </a:rPr>
              <a:t>  echo </a:t>
            </a:r>
            <a:r>
              <a:rPr lang="en-US" sz="1600" dirty="0" smtClean="0">
                <a:solidFill>
                  <a:srgbClr val="FF0000"/>
                </a:solidFill>
                <a:latin typeface="Book Antiqua" pitchFamily="18" charset="0"/>
              </a:rPr>
              <a:t>"Number 3"</a:t>
            </a:r>
            <a:r>
              <a:rPr lang="en-US" sz="1600" dirty="0" smtClean="0">
                <a:latin typeface="Book Antiqua" pitchFamily="18" charset="0"/>
              </a:rPr>
              <a:t>;</a:t>
            </a:r>
            <a:br>
              <a:rPr lang="en-US" sz="1600" dirty="0" smtClean="0">
                <a:latin typeface="Book Antiqua" pitchFamily="18" charset="0"/>
              </a:rPr>
            </a:br>
            <a:r>
              <a:rPr lang="en-US" sz="1600" dirty="0" smtClean="0">
                <a:latin typeface="Book Antiqua" pitchFamily="18" charset="0"/>
              </a:rPr>
              <a:t>  break;</a:t>
            </a:r>
            <a:br>
              <a:rPr lang="en-US" sz="1600" dirty="0" smtClean="0">
                <a:latin typeface="Book Antiqua" pitchFamily="18" charset="0"/>
              </a:rPr>
            </a:br>
            <a:r>
              <a:rPr lang="en-US" sz="1600" dirty="0" smtClean="0">
                <a:latin typeface="Book Antiqua" pitchFamily="18" charset="0"/>
              </a:rPr>
              <a:t>default:</a:t>
            </a:r>
            <a:br>
              <a:rPr lang="en-US" sz="1600" dirty="0" smtClean="0">
                <a:latin typeface="Book Antiqua" pitchFamily="18" charset="0"/>
              </a:rPr>
            </a:br>
            <a:r>
              <a:rPr lang="en-US" sz="1600" dirty="0" smtClean="0">
                <a:latin typeface="Book Antiqua" pitchFamily="18" charset="0"/>
              </a:rPr>
              <a:t>  echo </a:t>
            </a:r>
            <a:r>
              <a:rPr lang="en-US" sz="1600" dirty="0" smtClean="0">
                <a:solidFill>
                  <a:srgbClr val="FF0000"/>
                </a:solidFill>
                <a:latin typeface="Book Antiqua" pitchFamily="18" charset="0"/>
              </a:rPr>
              <a:t>"No number between 1 and 3"</a:t>
            </a:r>
            <a:r>
              <a:rPr lang="en-US" sz="1600" dirty="0" smtClean="0">
                <a:latin typeface="Book Antiqua" pitchFamily="18" charset="0"/>
              </a:rPr>
              <a:t>;</a:t>
            </a:r>
            <a:br>
              <a:rPr lang="en-US" sz="1600" dirty="0" smtClean="0">
                <a:latin typeface="Book Antiqua" pitchFamily="18" charset="0"/>
              </a:rPr>
            </a:br>
            <a:r>
              <a:rPr lang="en-US" sz="1600" dirty="0" smtClean="0">
                <a:latin typeface="Book Antiqua" pitchFamily="18" charset="0"/>
              </a:rPr>
              <a:t>}</a:t>
            </a:r>
            <a:br>
              <a:rPr lang="en-US" sz="1600" dirty="0" smtClean="0">
                <a:latin typeface="Book Antiqua" pitchFamily="18" charset="0"/>
              </a:rPr>
            </a:br>
            <a:r>
              <a:rPr lang="en-US" sz="1600" dirty="0" smtClean="0">
                <a:solidFill>
                  <a:srgbClr val="FF0000"/>
                </a:solidFill>
                <a:latin typeface="Book Antiqua" pitchFamily="18" charset="0"/>
              </a:rPr>
              <a:t>?&gt;</a:t>
            </a:r>
            <a:r>
              <a:rPr lang="en-US" sz="1600" dirty="0" smtClean="0">
                <a:latin typeface="Book Antiqua" pitchFamily="18" charset="0"/>
              </a:rPr>
              <a:t/>
            </a:r>
            <a:br>
              <a:rPr lang="en-US" sz="1600" dirty="0" smtClean="0">
                <a:latin typeface="Book Antiqua" pitchFamily="18" charset="0"/>
              </a:rPr>
            </a:br>
            <a:r>
              <a:rPr lang="en-US" sz="1600" dirty="0" smtClean="0">
                <a:latin typeface="Book Antiqua" pitchFamily="18" charset="0"/>
              </a:rPr>
              <a:t/>
            </a:r>
            <a:br>
              <a:rPr lang="en-US" sz="1600" dirty="0" smtClean="0">
                <a:latin typeface="Book Antiqua" pitchFamily="18" charset="0"/>
              </a:rPr>
            </a:br>
            <a:endParaRPr lang="en-US" sz="1600" dirty="0">
              <a:latin typeface="Book Antiqu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2"/>
            </a:pPr>
            <a:r>
              <a:rPr lang="en-US" dirty="0" smtClean="0">
                <a:latin typeface="Book Antiqua" pitchFamily="18" charset="0"/>
              </a:rPr>
              <a:t>Comments</a:t>
            </a:r>
            <a:endParaRPr lang="en-MY" dirty="0"/>
          </a:p>
        </p:txBody>
      </p:sp>
      <p:sp>
        <p:nvSpPr>
          <p:cNvPr id="3" name="Content Placeholder 2"/>
          <p:cNvSpPr>
            <a:spLocks noGrp="1"/>
          </p:cNvSpPr>
          <p:nvPr>
            <p:ph idx="1"/>
          </p:nvPr>
        </p:nvSpPr>
        <p:spPr/>
        <p:txBody>
          <a:bodyPr/>
          <a:lstStyle/>
          <a:p>
            <a:pPr>
              <a:buNone/>
            </a:pPr>
            <a:r>
              <a:rPr lang="en-US" dirty="0" smtClean="0">
                <a:latin typeface="Book Antiqua" pitchFamily="18" charset="0"/>
              </a:rPr>
              <a:t>	One of the first comments each script should contain is an introductory block that lists :</a:t>
            </a:r>
          </a:p>
          <a:p>
            <a:pPr>
              <a:buNone/>
            </a:pPr>
            <a:r>
              <a:rPr lang="en-US" dirty="0" smtClean="0">
                <a:latin typeface="Book Antiqua" pitchFamily="18" charset="0"/>
              </a:rPr>
              <a:t> -creation date</a:t>
            </a:r>
          </a:p>
          <a:p>
            <a:pPr>
              <a:buNone/>
            </a:pPr>
            <a:r>
              <a:rPr lang="en-US" dirty="0" smtClean="0">
                <a:latin typeface="Book Antiqua" pitchFamily="18" charset="0"/>
              </a:rPr>
              <a:t> -modification date</a:t>
            </a:r>
          </a:p>
          <a:p>
            <a:pPr>
              <a:buNone/>
            </a:pPr>
            <a:r>
              <a:rPr lang="en-US" dirty="0">
                <a:latin typeface="Book Antiqua" pitchFamily="18" charset="0"/>
              </a:rPr>
              <a:t> </a:t>
            </a:r>
            <a:r>
              <a:rPr lang="en-US" dirty="0" smtClean="0">
                <a:latin typeface="Book Antiqua" pitchFamily="18" charset="0"/>
              </a:rPr>
              <a:t>-creator</a:t>
            </a:r>
          </a:p>
          <a:p>
            <a:pPr>
              <a:buNone/>
            </a:pPr>
            <a:r>
              <a:rPr lang="en-US" dirty="0">
                <a:latin typeface="Book Antiqua" pitchFamily="18" charset="0"/>
              </a:rPr>
              <a:t> </a:t>
            </a:r>
            <a:r>
              <a:rPr lang="en-US" dirty="0" smtClean="0">
                <a:latin typeface="Book Antiqua" pitchFamily="18" charset="0"/>
              </a:rPr>
              <a:t>-creator’s contact information</a:t>
            </a:r>
          </a:p>
          <a:p>
            <a:pPr>
              <a:buNone/>
            </a:pPr>
            <a:r>
              <a:rPr lang="en-US" dirty="0" smtClean="0">
                <a:latin typeface="Book Antiqua" pitchFamily="18" charset="0"/>
              </a:rPr>
              <a:t> -purpose of the script</a:t>
            </a:r>
            <a:endParaRPr lang="en-MY" dirty="0">
              <a:latin typeface="Book Antiqu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57250" indent="-857250">
              <a:buFont typeface="+mj-lt"/>
              <a:buAutoNum type="romanLcPeriod" startAt="2"/>
            </a:pPr>
            <a:r>
              <a:rPr lang="en-US" dirty="0" smtClean="0">
                <a:latin typeface="Book Antiqua" pitchFamily="18" charset="0"/>
              </a:rPr>
              <a:t>Comments</a:t>
            </a:r>
            <a:endParaRPr lang="en-MY" dirty="0"/>
          </a:p>
        </p:txBody>
      </p:sp>
      <p:sp>
        <p:nvSpPr>
          <p:cNvPr id="3" name="Content Placeholder 2"/>
          <p:cNvSpPr>
            <a:spLocks noGrp="1"/>
          </p:cNvSpPr>
          <p:nvPr>
            <p:ph idx="1"/>
          </p:nvPr>
        </p:nvSpPr>
        <p:spPr/>
        <p:txBody>
          <a:bodyPr/>
          <a:lstStyle/>
          <a:p>
            <a:pPr>
              <a:buNone/>
            </a:pPr>
            <a:r>
              <a:rPr lang="en-US" dirty="0">
                <a:latin typeface="Book Antiqua" pitchFamily="18" charset="0"/>
              </a:rPr>
              <a:t>b</a:t>
            </a:r>
            <a:r>
              <a:rPr lang="en-US" dirty="0" smtClean="0">
                <a:latin typeface="Book Antiqua" pitchFamily="18" charset="0"/>
              </a:rPr>
              <a:t>.		To comment scripts using // : </a:t>
            </a:r>
          </a:p>
          <a:p>
            <a:pPr>
              <a:buNone/>
            </a:pPr>
            <a:r>
              <a:rPr lang="en-US" dirty="0" smtClean="0">
                <a:latin typeface="Book Antiqua" pitchFamily="18" charset="0"/>
              </a:rPr>
              <a:t>&lt;?</a:t>
            </a:r>
            <a:r>
              <a:rPr lang="en-US" dirty="0" err="1" smtClean="0">
                <a:latin typeface="Book Antiqua" pitchFamily="18" charset="0"/>
              </a:rPr>
              <a:t>php</a:t>
            </a:r>
            <a:endParaRPr lang="en-US" dirty="0" smtClean="0">
              <a:latin typeface="Book Antiqua" pitchFamily="18" charset="0"/>
            </a:endParaRPr>
          </a:p>
          <a:p>
            <a:pPr>
              <a:buNone/>
            </a:pPr>
            <a:r>
              <a:rPr lang="en-US" dirty="0" smtClean="0">
                <a:latin typeface="Book Antiqua" pitchFamily="18" charset="0"/>
              </a:rPr>
              <a:t>	#Created January 8, 2009</a:t>
            </a:r>
          </a:p>
          <a:p>
            <a:pPr>
              <a:buNone/>
            </a:pPr>
            <a:r>
              <a:rPr lang="en-US" dirty="0" smtClean="0">
                <a:latin typeface="Book Antiqua" pitchFamily="18" charset="0"/>
              </a:rPr>
              <a:t>	#Created by Sarah </a:t>
            </a:r>
          </a:p>
          <a:p>
            <a:pPr>
              <a:buNone/>
            </a:pPr>
            <a:r>
              <a:rPr lang="en-US" dirty="0" smtClean="0">
                <a:latin typeface="Book Antiqua" pitchFamily="18" charset="0"/>
              </a:rPr>
              <a:t>	#This script does nothing much</a:t>
            </a:r>
          </a:p>
          <a:p>
            <a:pPr>
              <a:buNone/>
            </a:pPr>
            <a:r>
              <a:rPr lang="en-US" dirty="0" smtClean="0">
                <a:latin typeface="Book Antiqua" pitchFamily="18" charset="0"/>
              </a:rPr>
              <a:t>	echo ‘Hello World’; </a:t>
            </a:r>
            <a:r>
              <a:rPr lang="en-US" dirty="0" smtClean="0">
                <a:solidFill>
                  <a:srgbClr val="FF0000"/>
                </a:solidFill>
                <a:latin typeface="Book Antiqua" pitchFamily="18" charset="0"/>
              </a:rPr>
              <a:t>//</a:t>
            </a:r>
            <a:r>
              <a:rPr lang="en-US" dirty="0" smtClean="0">
                <a:latin typeface="Book Antiqua" pitchFamily="18" charset="0"/>
              </a:rPr>
              <a:t>End of PHP code</a:t>
            </a:r>
          </a:p>
          <a:p>
            <a:pPr>
              <a:buNone/>
            </a:pPr>
            <a:r>
              <a:rPr lang="en-US" dirty="0" smtClean="0">
                <a:latin typeface="Book Antiqua" pitchFamily="18" charset="0"/>
              </a:rPr>
              <a:t>	?&gt;</a:t>
            </a:r>
          </a:p>
          <a:p>
            <a:pPr>
              <a:buNone/>
            </a:pPr>
            <a:endParaRPr lang="en-MY"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2067</TotalTime>
  <Words>1273</Words>
  <Application>Microsoft Office PowerPoint</Application>
  <PresentationFormat>On-screen Show (4:3)</PresentationFormat>
  <Paragraphs>746</Paragraphs>
  <Slides>75</Slides>
  <Notes>66</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Opulent</vt:lpstr>
      <vt:lpstr>FUNDAMENTAL OF PHP</vt:lpstr>
      <vt:lpstr>FUNDAMENTAL OF PHP</vt:lpstr>
      <vt:lpstr>FUNDAMENTAL OF PHP</vt:lpstr>
      <vt:lpstr>Basic Syntax</vt:lpstr>
      <vt:lpstr>Basic Syntax</vt:lpstr>
      <vt:lpstr>Comments</vt:lpstr>
      <vt:lpstr>Comments</vt:lpstr>
      <vt:lpstr>Comments</vt:lpstr>
      <vt:lpstr>Comments</vt:lpstr>
      <vt:lpstr>Comments</vt:lpstr>
      <vt:lpstr>Variables</vt:lpstr>
      <vt:lpstr>Variables</vt:lpstr>
      <vt:lpstr>Variables</vt:lpstr>
      <vt:lpstr>Variables</vt:lpstr>
      <vt:lpstr>Variables</vt:lpstr>
      <vt:lpstr>Variables</vt:lpstr>
      <vt:lpstr>Variables</vt:lpstr>
      <vt:lpstr>Variables</vt:lpstr>
      <vt:lpstr>About Strings</vt:lpstr>
      <vt:lpstr>About Strings</vt:lpstr>
      <vt:lpstr>About Strings</vt:lpstr>
      <vt:lpstr>About Strings</vt:lpstr>
      <vt:lpstr>About Strings</vt:lpstr>
      <vt:lpstr>About Strings</vt:lpstr>
      <vt:lpstr>About Strings</vt:lpstr>
      <vt:lpstr>About Strings</vt:lpstr>
      <vt:lpstr>About Strings</vt:lpstr>
      <vt:lpstr>About Strings</vt:lpstr>
      <vt:lpstr>About Strings</vt:lpstr>
      <vt:lpstr>About Number</vt:lpstr>
      <vt:lpstr>About Number</vt:lpstr>
      <vt:lpstr>About Number</vt:lpstr>
      <vt:lpstr>About Number</vt:lpstr>
      <vt:lpstr>About Constant</vt:lpstr>
      <vt:lpstr>About Constant</vt:lpstr>
      <vt:lpstr>About Constant</vt:lpstr>
      <vt:lpstr>About Constant</vt:lpstr>
      <vt:lpstr>About Constant</vt:lpstr>
      <vt:lpstr>About Constant</vt:lpstr>
      <vt:lpstr>About Constant</vt:lpstr>
      <vt:lpstr>About Constant</vt:lpstr>
      <vt:lpstr>About Constant</vt:lpstr>
      <vt:lpstr>About Constant</vt:lpstr>
      <vt:lpstr>About Constant</vt:lpstr>
      <vt:lpstr> Single vs. Double Quotation Marks  </vt:lpstr>
      <vt:lpstr>Single vs. Double Quotation Marks</vt:lpstr>
      <vt:lpstr>PHP OPERATORS</vt:lpstr>
      <vt:lpstr> Arithmetic Operator </vt:lpstr>
      <vt:lpstr>Slide 49</vt:lpstr>
      <vt:lpstr>Slide 50</vt:lpstr>
      <vt:lpstr>Assignment Operator</vt:lpstr>
      <vt:lpstr>Slide 52</vt:lpstr>
      <vt:lpstr>Slide 53</vt:lpstr>
      <vt:lpstr>Slide 54</vt:lpstr>
      <vt:lpstr> Concatenation Operator </vt:lpstr>
      <vt:lpstr>Slide 56</vt:lpstr>
      <vt:lpstr>Slide 57</vt:lpstr>
      <vt:lpstr>Slide 58</vt:lpstr>
      <vt:lpstr>Slide 59</vt:lpstr>
      <vt:lpstr>Incrementing And Decrementing </vt:lpstr>
      <vt:lpstr>Incrementing And Decrementing </vt:lpstr>
      <vt:lpstr>Slide 62</vt:lpstr>
      <vt:lpstr>Slide 63</vt:lpstr>
      <vt:lpstr>Slide 64</vt:lpstr>
      <vt:lpstr>Slide 65</vt:lpstr>
      <vt:lpstr>Slide 66</vt:lpstr>
      <vt:lpstr>Slide 67</vt:lpstr>
      <vt:lpstr>Logical Operator</vt:lpstr>
      <vt:lpstr>Comparison Operator</vt:lpstr>
      <vt:lpstr>Control structure</vt:lpstr>
      <vt:lpstr>if statement</vt:lpstr>
      <vt:lpstr>    THE if … else statement</vt:lpstr>
      <vt:lpstr>THE if … else statement</vt:lpstr>
      <vt:lpstr>    the if…else if….else statement</vt:lpstr>
      <vt:lpstr>Switch statement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 OF PHP SYNTAX</dc:title>
  <dc:creator>User</dc:creator>
  <cp:lastModifiedBy>SITI SARAH</cp:lastModifiedBy>
  <cp:revision>546</cp:revision>
  <dcterms:created xsi:type="dcterms:W3CDTF">2009-09-01T19:14:02Z</dcterms:created>
  <dcterms:modified xsi:type="dcterms:W3CDTF">2010-12-15T07:33:20Z</dcterms:modified>
</cp:coreProperties>
</file>