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slideLayouts/slideLayout5.xml" ContentType="application/vnd.openxmlformats-officedocument.presentationml.slideLayout+xml"/>
  <Override PartName="/ppt/slides/slide1.xml" ContentType="application/vnd.openxmlformats-officedocument.presentationml.slide+xml"/>
  <Override PartName="/ppt/slides/slide26.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Default Extension="wdp" ContentType="image/vnd.ms-photo"/>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r:id="rId1"/>
  </p:sldMasterIdLst>
  <p:sldIdLst>
    <p:sldId id="281" r:id="rId2"/>
    <p:sldId id="282" r:id="rId3"/>
    <p:sldId id="280" r:id="rId4"/>
    <p:sldId id="257" r:id="rId5"/>
    <p:sldId id="288" r:id="rId6"/>
    <p:sldId id="258" r:id="rId7"/>
    <p:sldId id="259" r:id="rId8"/>
    <p:sldId id="284" r:id="rId9"/>
    <p:sldId id="285" r:id="rId10"/>
    <p:sldId id="283" r:id="rId11"/>
    <p:sldId id="260" r:id="rId12"/>
    <p:sldId id="261" r:id="rId13"/>
    <p:sldId id="262" r:id="rId14"/>
    <p:sldId id="263" r:id="rId15"/>
    <p:sldId id="264" r:id="rId16"/>
    <p:sldId id="265" r:id="rId17"/>
    <p:sldId id="286" r:id="rId18"/>
    <p:sldId id="266" r:id="rId19"/>
    <p:sldId id="267" r:id="rId20"/>
    <p:sldId id="268" r:id="rId21"/>
    <p:sldId id="269" r:id="rId22"/>
    <p:sldId id="270" r:id="rId23"/>
    <p:sldId id="271" r:id="rId24"/>
    <p:sldId id="287" r:id="rId25"/>
    <p:sldId id="272" r:id="rId26"/>
    <p:sldId id="273" r:id="rId27"/>
    <p:sldId id="274" r:id="rId28"/>
    <p:sldId id="275" r:id="rId29"/>
    <p:sldId id="276" r:id="rId30"/>
    <p:sldId id="277" r:id="rId31"/>
    <p:sldId id="278"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p="http://schemas.openxmlformats.org/presentationml/2006/main" xmlns:r="http://schemas.openxmlformats.org/officeDocument/2006/relationships" xmlns:a="http://schemas.openxmlformats.org/drawingml/2006/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000FF"/>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 uri="{FD5EFAAD-0ECE-453E-9831-46B23BE46B34}">
      <p15:chartTrackingRefBased xmlns:p15="http://schemas.microsoft.com/office/powerpoint/2012/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p:cViewPr>
        <p:scale>
          <a:sx n="75" d="100"/>
          <a:sy n="75" d="100"/>
        </p:scale>
        <p:origin x="-1848" y="-82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0D5B814C-EF21-46F8-A1B8-5182258EFB1F}" type="datetimeFigureOut">
              <a:rPr lang="en-US" smtClean="0"/>
              <a:pPr/>
              <a:t>11/15/16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450FC-9A38-4377-8824-5C84B709D29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D5B814C-EF21-46F8-A1B8-5182258EFB1F}" type="datetimeFigureOut">
              <a:rPr lang="en-US" smtClean="0"/>
              <a:pPr/>
              <a:t>11/15/16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450FC-9A38-4377-8824-5C84B709D29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D5B814C-EF21-46F8-A1B8-5182258EFB1F}" type="datetimeFigureOut">
              <a:rPr lang="en-US" smtClean="0"/>
              <a:pPr/>
              <a:t>11/15/16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450FC-9A38-4377-8824-5C84B709D29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D5B814C-EF21-46F8-A1B8-5182258EFB1F}" type="datetimeFigureOut">
              <a:rPr lang="en-US" smtClean="0"/>
              <a:pPr/>
              <a:t>11/15/16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450FC-9A38-4377-8824-5C84B709D29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D5B814C-EF21-46F8-A1B8-5182258EFB1F}" type="datetimeFigureOut">
              <a:rPr lang="en-US" smtClean="0"/>
              <a:pPr/>
              <a:t>11/15/16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5450FC-9A38-4377-8824-5C84B709D29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D5B814C-EF21-46F8-A1B8-5182258EFB1F}" type="datetimeFigureOut">
              <a:rPr lang="en-US" smtClean="0"/>
              <a:pPr/>
              <a:t>11/15/16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5450FC-9A38-4377-8824-5C84B709D29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D5B814C-EF21-46F8-A1B8-5182258EFB1F}" type="datetimeFigureOut">
              <a:rPr lang="en-US" smtClean="0"/>
              <a:pPr/>
              <a:t>11/15/16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5450FC-9A38-4377-8824-5C84B709D29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D5B814C-EF21-46F8-A1B8-5182258EFB1F}" type="datetimeFigureOut">
              <a:rPr lang="en-US" smtClean="0"/>
              <a:pPr/>
              <a:t>11/15/16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5450FC-9A38-4377-8824-5C84B709D29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5B814C-EF21-46F8-A1B8-5182258EFB1F}" type="datetimeFigureOut">
              <a:rPr lang="en-US" smtClean="0"/>
              <a:pPr/>
              <a:t>11/15/16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5450FC-9A38-4377-8824-5C84B709D29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D5B814C-EF21-46F8-A1B8-5182258EFB1F}" type="datetimeFigureOut">
              <a:rPr lang="en-US" smtClean="0"/>
              <a:pPr/>
              <a:t>11/15/16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5450FC-9A38-4377-8824-5C84B709D29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D5B814C-EF21-46F8-A1B8-5182258EFB1F}" type="datetimeFigureOut">
              <a:rPr lang="en-US" smtClean="0"/>
              <a:pPr/>
              <a:t>11/15/16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5450FC-9A38-4377-8824-5C84B709D29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5B814C-EF21-46F8-A1B8-5182258EFB1F}" type="datetimeFigureOut">
              <a:rPr lang="en-US" smtClean="0"/>
              <a:pPr/>
              <a:t>11/15/16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5450FC-9A38-4377-8824-5C84B709D29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microsoft.com/office/2007/relationships/hdphoto" Target="../media/hdphoto1.wdp"/></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 Id="rId3" Type="http://schemas.openxmlformats.org/officeDocument/2006/relationships/image" Target="../media/image11.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 Id="rId3" Type="http://schemas.openxmlformats.org/officeDocument/2006/relationships/image" Target="../media/image1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 Id="rId3" Type="http://schemas.openxmlformats.org/officeDocument/2006/relationships/image" Target="../media/image1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templeinstitute.org/donate.ht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3"/>
          <p:cNvSpPr/>
          <p:nvPr/>
        </p:nvSpPr>
        <p:spPr>
          <a:xfrm>
            <a:off x="1828800" y="914400"/>
            <a:ext cx="5334000" cy="1044581"/>
          </a:xfrm>
          <a:prstGeom prst="rect">
            <a:avLst/>
          </a:prstGeom>
          <a:solidFill>
            <a:srgbClr val="FFFF00"/>
          </a:solid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lnSpc>
                <a:spcPts val="3700"/>
              </a:lnSpc>
            </a:pPr>
            <a:r>
              <a:rPr lang="en-US" sz="3600" b="1" cap="none" spc="50" dirty="0" err="1">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Tayangan</a:t>
            </a:r>
            <a:r>
              <a:rPr lang="en-US" sz="3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Video</a:t>
            </a:r>
          </a:p>
          <a:p>
            <a:pPr algn="ctr">
              <a:lnSpc>
                <a:spcPts val="3700"/>
              </a:lnSpc>
            </a:pPr>
            <a:r>
              <a:rPr lang="en-US" sz="3600" b="1" spc="50" dirty="0" err="1">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Hikmat</a:t>
            </a:r>
            <a:r>
              <a:rPr lang="en-US"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en-US" sz="3600" b="1" spc="50" dirty="0" err="1">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untuk</a:t>
            </a:r>
            <a:r>
              <a:rPr lang="en-US"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en-US" sz="3600" b="1" spc="50" dirty="0" err="1">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Kehidupan</a:t>
            </a:r>
            <a:endParaRPr lang="en-US" sz="3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5" name="Rectangle 4"/>
          <p:cNvSpPr/>
          <p:nvPr/>
        </p:nvSpPr>
        <p:spPr>
          <a:xfrm>
            <a:off x="1447800" y="2057400"/>
            <a:ext cx="6172200" cy="3693319"/>
          </a:xfrm>
          <a:prstGeom prst="rect">
            <a:avLst/>
          </a:prstGeom>
        </p:spPr>
        <p:txBody>
          <a:bodyPr wrap="square">
            <a:spAutoFit/>
          </a:bodyPr>
          <a:lstStyle/>
          <a:p>
            <a:pPr marL="342900" indent="-342900"/>
            <a:r>
              <a:rPr lang="en-US" b="1" dirty="0">
                <a:latin typeface="Arial" pitchFamily="34" charset="0"/>
                <a:cs typeface="Arial" pitchFamily="34" charset="0"/>
              </a:rPr>
              <a:t>    1. </a:t>
            </a:r>
            <a:r>
              <a:rPr lang="en-US" b="1" dirty="0" err="1">
                <a:solidFill>
                  <a:srgbClr val="0000FF"/>
                </a:solidFill>
                <a:latin typeface="Arial" pitchFamily="34" charset="0"/>
                <a:cs typeface="Arial" pitchFamily="34" charset="0"/>
              </a:rPr>
              <a:t>Anak</a:t>
            </a:r>
            <a:r>
              <a:rPr lang="en-US" b="1" dirty="0">
                <a:solidFill>
                  <a:srgbClr val="0000FF"/>
                </a:solidFill>
                <a:latin typeface="Arial" pitchFamily="34" charset="0"/>
                <a:cs typeface="Arial" pitchFamily="34" charset="0"/>
              </a:rPr>
              <a:t> </a:t>
            </a:r>
            <a:r>
              <a:rPr lang="en-US" b="1" u="sng" dirty="0" err="1">
                <a:solidFill>
                  <a:srgbClr val="0000FF"/>
                </a:solidFill>
                <a:latin typeface="Arial" pitchFamily="34" charset="0"/>
                <a:cs typeface="Arial" pitchFamily="34" charset="0"/>
              </a:rPr>
              <a:t>kecil</a:t>
            </a:r>
            <a:r>
              <a:rPr lang="en-US" b="1" dirty="0">
                <a:solidFill>
                  <a:srgbClr val="0000FF"/>
                </a:solidFill>
                <a:latin typeface="Arial" pitchFamily="34" charset="0"/>
                <a:cs typeface="Arial" pitchFamily="34" charset="0"/>
              </a:rPr>
              <a:t> </a:t>
            </a:r>
            <a:r>
              <a:rPr lang="en-US" b="1" dirty="0" err="1">
                <a:latin typeface="Arial" pitchFamily="34" charset="0"/>
                <a:cs typeface="Arial" pitchFamily="34" charset="0"/>
              </a:rPr>
              <a:t>ini</a:t>
            </a:r>
            <a:r>
              <a:rPr lang="en-US" b="1" dirty="0">
                <a:latin typeface="Arial" pitchFamily="34" charset="0"/>
                <a:cs typeface="Arial" pitchFamily="34" charset="0"/>
              </a:rPr>
              <a:t>, </a:t>
            </a:r>
            <a:r>
              <a:rPr lang="en-US" b="1" dirty="0" err="1">
                <a:solidFill>
                  <a:srgbClr val="0000FF"/>
                </a:solidFill>
                <a:latin typeface="Arial" pitchFamily="34" charset="0"/>
                <a:cs typeface="Arial" pitchFamily="34" charset="0"/>
              </a:rPr>
              <a:t>Niatnya</a:t>
            </a:r>
            <a:r>
              <a:rPr lang="en-US" b="1" dirty="0">
                <a:latin typeface="Arial" pitchFamily="34" charset="0"/>
                <a:cs typeface="Arial" pitchFamily="34" charset="0"/>
              </a:rPr>
              <a:t> </a:t>
            </a:r>
            <a:r>
              <a:rPr lang="en-US" b="1" dirty="0" err="1">
                <a:latin typeface="Arial" pitchFamily="34" charset="0"/>
                <a:cs typeface="Arial" pitchFamily="34" charset="0"/>
              </a:rPr>
              <a:t>tulus</a:t>
            </a:r>
            <a:r>
              <a:rPr lang="en-US" b="1" dirty="0">
                <a:latin typeface="Arial" pitchFamily="34" charset="0"/>
                <a:cs typeface="Arial" pitchFamily="34" charset="0"/>
              </a:rPr>
              <a:t> - </a:t>
            </a:r>
            <a:r>
              <a:rPr lang="en-US" b="1" dirty="0" err="1">
                <a:latin typeface="Arial" pitchFamily="34" charset="0"/>
                <a:cs typeface="Arial" pitchFamily="34" charset="0"/>
              </a:rPr>
              <a:t>tetapi</a:t>
            </a:r>
            <a:r>
              <a:rPr lang="en-US" b="1" dirty="0">
                <a:latin typeface="Arial" pitchFamily="34" charset="0"/>
                <a:cs typeface="Arial" pitchFamily="34" charset="0"/>
              </a:rPr>
              <a:t> </a:t>
            </a:r>
            <a:r>
              <a:rPr lang="en-US" b="1" dirty="0" err="1">
                <a:solidFill>
                  <a:srgbClr val="0000FF"/>
                </a:solidFill>
                <a:latin typeface="Arial" pitchFamily="34" charset="0"/>
                <a:cs typeface="Arial" pitchFamily="34" charset="0"/>
              </a:rPr>
              <a:t>Pikirannya</a:t>
            </a:r>
            <a:r>
              <a:rPr lang="en-US" b="1" dirty="0">
                <a:latin typeface="Arial" pitchFamily="34" charset="0"/>
                <a:cs typeface="Arial" pitchFamily="34" charset="0"/>
              </a:rPr>
              <a:t> </a:t>
            </a:r>
            <a:r>
              <a:rPr lang="en-US" b="1" dirty="0" err="1">
                <a:latin typeface="Arial" pitchFamily="34" charset="0"/>
                <a:cs typeface="Arial" pitchFamily="34" charset="0"/>
              </a:rPr>
              <a:t>belum</a:t>
            </a:r>
            <a:r>
              <a:rPr lang="en-US" b="1" dirty="0">
                <a:latin typeface="Arial" pitchFamily="34" charset="0"/>
                <a:cs typeface="Arial" pitchFamily="34" charset="0"/>
              </a:rPr>
              <a:t> </a:t>
            </a:r>
            <a:r>
              <a:rPr lang="en-US" b="1" dirty="0" err="1">
                <a:latin typeface="Arial" pitchFamily="34" charset="0"/>
                <a:cs typeface="Arial" pitchFamily="34" charset="0"/>
              </a:rPr>
              <a:t>mengerti</a:t>
            </a:r>
            <a:endParaRPr lang="en-US" b="1" dirty="0">
              <a:latin typeface="Arial" pitchFamily="34" charset="0"/>
              <a:cs typeface="Arial" pitchFamily="34" charset="0"/>
            </a:endParaRPr>
          </a:p>
          <a:p>
            <a:pPr marL="342900" indent="-342900"/>
            <a:r>
              <a:rPr lang="en-US" b="1" dirty="0">
                <a:latin typeface="Arial" pitchFamily="34" charset="0"/>
                <a:cs typeface="Arial" pitchFamily="34" charset="0"/>
              </a:rPr>
              <a:t/>
            </a:r>
            <a:br>
              <a:rPr lang="en-US" b="1" dirty="0">
                <a:latin typeface="Arial" pitchFamily="34" charset="0"/>
                <a:cs typeface="Arial" pitchFamily="34" charset="0"/>
              </a:rPr>
            </a:br>
            <a:r>
              <a:rPr lang="en-US" b="1" dirty="0">
                <a:latin typeface="Arial" pitchFamily="34" charset="0"/>
                <a:cs typeface="Arial" pitchFamily="34" charset="0"/>
              </a:rPr>
              <a:t>2. </a:t>
            </a:r>
            <a:r>
              <a:rPr lang="en-US" b="1" dirty="0" err="1">
                <a:latin typeface="Arial" pitchFamily="34" charset="0"/>
                <a:cs typeface="Arial" pitchFamily="34" charset="0"/>
              </a:rPr>
              <a:t>Pemberian</a:t>
            </a:r>
            <a:r>
              <a:rPr lang="en-US" b="1" dirty="0">
                <a:latin typeface="Arial" pitchFamily="34" charset="0"/>
                <a:cs typeface="Arial" pitchFamily="34" charset="0"/>
              </a:rPr>
              <a:t> </a:t>
            </a:r>
            <a:r>
              <a:rPr lang="en-US" b="1" dirty="0" err="1">
                <a:latin typeface="Arial" pitchFamily="34" charset="0"/>
                <a:cs typeface="Arial" pitchFamily="34" charset="0"/>
              </a:rPr>
              <a:t>yg</a:t>
            </a:r>
            <a:r>
              <a:rPr lang="en-US" b="1" dirty="0">
                <a:latin typeface="Arial" pitchFamily="34" charset="0"/>
                <a:cs typeface="Arial" pitchFamily="34" charset="0"/>
              </a:rPr>
              <a:t> TULUS </a:t>
            </a:r>
            <a:r>
              <a:rPr lang="en-US" b="1" dirty="0" err="1">
                <a:latin typeface="Arial" pitchFamily="34" charset="0"/>
                <a:cs typeface="Arial" pitchFamily="34" charset="0"/>
              </a:rPr>
              <a:t>penuh</a:t>
            </a:r>
            <a:r>
              <a:rPr lang="en-US" b="1" dirty="0">
                <a:latin typeface="Arial" pitchFamily="34" charset="0"/>
                <a:cs typeface="Arial" pitchFamily="34" charset="0"/>
              </a:rPr>
              <a:t> </a:t>
            </a:r>
            <a:r>
              <a:rPr lang="en-US" b="1" dirty="0" err="1">
                <a:latin typeface="Arial" pitchFamily="34" charset="0"/>
                <a:cs typeface="Arial" pitchFamily="34" charset="0"/>
              </a:rPr>
              <a:t>Kasih</a:t>
            </a:r>
            <a:r>
              <a:rPr lang="en-US" b="1" dirty="0">
                <a:latin typeface="Arial" pitchFamily="34" charset="0"/>
                <a:cs typeface="Arial" pitchFamily="34" charset="0"/>
              </a:rPr>
              <a:t> dg </a:t>
            </a:r>
            <a:r>
              <a:rPr lang="en-US" b="1" dirty="0" err="1">
                <a:latin typeface="Arial" pitchFamily="34" charset="0"/>
                <a:cs typeface="Arial" pitchFamily="34" charset="0"/>
              </a:rPr>
              <a:t>Niat</a:t>
            </a:r>
            <a:r>
              <a:rPr lang="en-US" b="1" dirty="0">
                <a:latin typeface="Arial" pitchFamily="34" charset="0"/>
                <a:cs typeface="Arial" pitchFamily="34" charset="0"/>
              </a:rPr>
              <a:t> yang </a:t>
            </a:r>
            <a:r>
              <a:rPr lang="en-US" b="1" dirty="0" err="1">
                <a:latin typeface="Arial" pitchFamily="34" charset="0"/>
                <a:cs typeface="Arial" pitchFamily="34" charset="0"/>
              </a:rPr>
              <a:t>baik</a:t>
            </a:r>
            <a:r>
              <a:rPr lang="en-US" b="1" dirty="0">
                <a:latin typeface="Arial" pitchFamily="34" charset="0"/>
                <a:cs typeface="Arial" pitchFamily="34" charset="0"/>
              </a:rPr>
              <a:t>, </a:t>
            </a:r>
            <a:r>
              <a:rPr lang="en-US" b="1" dirty="0" err="1">
                <a:latin typeface="Arial" pitchFamily="34" charset="0"/>
                <a:cs typeface="Arial" pitchFamily="34" charset="0"/>
              </a:rPr>
              <a:t>tetapi</a:t>
            </a:r>
            <a:r>
              <a:rPr lang="en-US" b="1" dirty="0">
                <a:latin typeface="Arial" pitchFamily="34" charset="0"/>
                <a:cs typeface="Arial" pitchFamily="34" charset="0"/>
              </a:rPr>
              <a:t> </a:t>
            </a:r>
            <a:r>
              <a:rPr lang="en-US" b="1" u="sng" dirty="0" err="1">
                <a:latin typeface="Arial" pitchFamily="34" charset="0"/>
                <a:cs typeface="Arial" pitchFamily="34" charset="0"/>
              </a:rPr>
              <a:t>belum</a:t>
            </a:r>
            <a:r>
              <a:rPr lang="en-US" b="1" u="sng" dirty="0">
                <a:latin typeface="Arial" pitchFamily="34" charset="0"/>
                <a:cs typeface="Arial" pitchFamily="34" charset="0"/>
              </a:rPr>
              <a:t> </a:t>
            </a:r>
            <a:r>
              <a:rPr lang="en-US" b="1" u="sng" dirty="0" err="1">
                <a:latin typeface="Arial" pitchFamily="34" charset="0"/>
                <a:cs typeface="Arial" pitchFamily="34" charset="0"/>
              </a:rPr>
              <a:t>tentu</a:t>
            </a:r>
            <a:r>
              <a:rPr lang="en-US" b="1" dirty="0">
                <a:latin typeface="Arial" pitchFamily="34" charset="0"/>
                <a:cs typeface="Arial" pitchFamily="34" charset="0"/>
              </a:rPr>
              <a:t> "</a:t>
            </a:r>
            <a:r>
              <a:rPr lang="en-US" b="1" dirty="0" err="1">
                <a:latin typeface="Arial" pitchFamily="34" charset="0"/>
                <a:cs typeface="Arial" pitchFamily="34" charset="0"/>
              </a:rPr>
              <a:t>sumber-nya</a:t>
            </a:r>
            <a:r>
              <a:rPr lang="en-US" b="1" dirty="0">
                <a:latin typeface="Arial" pitchFamily="34" charset="0"/>
                <a:cs typeface="Arial" pitchFamily="34" charset="0"/>
              </a:rPr>
              <a:t>" </a:t>
            </a:r>
            <a:r>
              <a:rPr lang="en-US" b="1" dirty="0" err="1">
                <a:latin typeface="Arial" pitchFamily="34" charset="0"/>
                <a:cs typeface="Arial" pitchFamily="34" charset="0"/>
              </a:rPr>
              <a:t>berasal</a:t>
            </a:r>
            <a:r>
              <a:rPr lang="en-US" b="1" dirty="0">
                <a:latin typeface="Arial" pitchFamily="34" charset="0"/>
                <a:cs typeface="Arial" pitchFamily="34" charset="0"/>
              </a:rPr>
              <a:t> </a:t>
            </a:r>
            <a:r>
              <a:rPr lang="en-US" b="1" dirty="0" err="1">
                <a:latin typeface="Arial" pitchFamily="34" charset="0"/>
                <a:cs typeface="Arial" pitchFamily="34" charset="0"/>
              </a:rPr>
              <a:t>dari</a:t>
            </a:r>
            <a:r>
              <a:rPr lang="en-US" b="1" dirty="0">
                <a:latin typeface="Arial" pitchFamily="34" charset="0"/>
                <a:cs typeface="Arial" pitchFamily="34" charset="0"/>
              </a:rPr>
              <a:t> "</a:t>
            </a:r>
            <a:r>
              <a:rPr lang="en-US" b="1" dirty="0" err="1">
                <a:latin typeface="Arial" pitchFamily="34" charset="0"/>
                <a:cs typeface="Arial" pitchFamily="34" charset="0"/>
              </a:rPr>
              <a:t>sumber</a:t>
            </a:r>
            <a:r>
              <a:rPr lang="en-US" b="1" dirty="0">
                <a:latin typeface="Arial" pitchFamily="34" charset="0"/>
                <a:cs typeface="Arial" pitchFamily="34" charset="0"/>
              </a:rPr>
              <a:t> </a:t>
            </a:r>
            <a:r>
              <a:rPr lang="en-US" b="1" dirty="0" err="1">
                <a:latin typeface="Arial" pitchFamily="34" charset="0"/>
                <a:cs typeface="Arial" pitchFamily="34" charset="0"/>
              </a:rPr>
              <a:t>yg</a:t>
            </a:r>
            <a:r>
              <a:rPr lang="en-US" b="1" dirty="0">
                <a:latin typeface="Arial" pitchFamily="34" charset="0"/>
                <a:cs typeface="Arial" pitchFamily="34" charset="0"/>
              </a:rPr>
              <a:t> </a:t>
            </a:r>
            <a:r>
              <a:rPr lang="en-US" b="1" dirty="0" err="1">
                <a:latin typeface="Arial" pitchFamily="34" charset="0"/>
                <a:cs typeface="Arial" pitchFamily="34" charset="0"/>
              </a:rPr>
              <a:t>baik</a:t>
            </a:r>
            <a:r>
              <a:rPr lang="en-US" b="1" dirty="0">
                <a:latin typeface="Arial" pitchFamily="34" charset="0"/>
                <a:cs typeface="Arial" pitchFamily="34" charset="0"/>
              </a:rPr>
              <a:t>", </a:t>
            </a:r>
            <a:r>
              <a:rPr lang="en-US" b="1" dirty="0" err="1">
                <a:latin typeface="Arial" pitchFamily="34" charset="0"/>
                <a:cs typeface="Arial" pitchFamily="34" charset="0"/>
              </a:rPr>
              <a:t>karena</a:t>
            </a:r>
            <a:r>
              <a:rPr lang="en-US" b="1" dirty="0">
                <a:latin typeface="Arial" pitchFamily="34" charset="0"/>
                <a:cs typeface="Arial" pitchFamily="34" charset="0"/>
              </a:rPr>
              <a:t> </a:t>
            </a:r>
            <a:r>
              <a:rPr lang="en-US" b="1" dirty="0" err="1">
                <a:latin typeface="Arial" pitchFamily="34" charset="0"/>
                <a:cs typeface="Arial" pitchFamily="34" charset="0"/>
              </a:rPr>
              <a:t>itu-lah</a:t>
            </a:r>
            <a:r>
              <a:rPr lang="en-US" b="1" dirty="0">
                <a:latin typeface="Arial" pitchFamily="34" charset="0"/>
                <a:cs typeface="Arial" pitchFamily="34" charset="0"/>
              </a:rPr>
              <a:t> </a:t>
            </a:r>
            <a:r>
              <a:rPr lang="en-US" b="1" dirty="0" err="1">
                <a:latin typeface="Arial" pitchFamily="34" charset="0"/>
                <a:cs typeface="Arial" pitchFamily="34" charset="0"/>
              </a:rPr>
              <a:t>kita</a:t>
            </a:r>
            <a:r>
              <a:rPr lang="en-US" b="1" dirty="0">
                <a:latin typeface="Arial" pitchFamily="34" charset="0"/>
                <a:cs typeface="Arial" pitchFamily="34" charset="0"/>
              </a:rPr>
              <a:t> </a:t>
            </a:r>
            <a:r>
              <a:rPr lang="en-US" b="1" dirty="0" err="1">
                <a:latin typeface="Arial" pitchFamily="34" charset="0"/>
                <a:cs typeface="Arial" pitchFamily="34" charset="0"/>
              </a:rPr>
              <a:t>tak</a:t>
            </a:r>
            <a:r>
              <a:rPr lang="en-US" b="1" dirty="0">
                <a:latin typeface="Arial" pitchFamily="34" charset="0"/>
                <a:cs typeface="Arial" pitchFamily="34" charset="0"/>
              </a:rPr>
              <a:t> tau </a:t>
            </a:r>
            <a:r>
              <a:rPr lang="en-US" b="1" dirty="0" err="1">
                <a:latin typeface="Arial" pitchFamily="34" charset="0"/>
                <a:cs typeface="Arial" pitchFamily="34" charset="0"/>
              </a:rPr>
              <a:t>dengan</a:t>
            </a:r>
            <a:r>
              <a:rPr lang="en-US" b="1" dirty="0">
                <a:latin typeface="Arial" pitchFamily="34" charset="0"/>
                <a:cs typeface="Arial" pitchFamily="34" charset="0"/>
              </a:rPr>
              <a:t> "</a:t>
            </a:r>
            <a:r>
              <a:rPr lang="en-US" b="1" dirty="0" err="1">
                <a:latin typeface="Arial" pitchFamily="34" charset="0"/>
                <a:cs typeface="Arial" pitchFamily="34" charset="0"/>
              </a:rPr>
              <a:t>kondisi</a:t>
            </a:r>
            <a:r>
              <a:rPr lang="en-US" b="1" dirty="0">
                <a:latin typeface="Arial" pitchFamily="34" charset="0"/>
                <a:cs typeface="Arial" pitchFamily="34" charset="0"/>
              </a:rPr>
              <a:t> </a:t>
            </a:r>
            <a:r>
              <a:rPr lang="en-US" b="1" dirty="0" err="1">
                <a:latin typeface="Arial" pitchFamily="34" charset="0"/>
                <a:cs typeface="Arial" pitchFamily="34" charset="0"/>
              </a:rPr>
              <a:t>sebelumnya</a:t>
            </a:r>
            <a:r>
              <a:rPr lang="en-US" b="1" dirty="0">
                <a:latin typeface="Arial" pitchFamily="34" charset="0"/>
                <a:cs typeface="Arial" pitchFamily="34" charset="0"/>
              </a:rPr>
              <a:t>", </a:t>
            </a:r>
            <a:r>
              <a:rPr lang="en-US" b="1" dirty="0" err="1">
                <a:latin typeface="Arial" pitchFamily="34" charset="0"/>
                <a:cs typeface="Arial" pitchFamily="34" charset="0"/>
              </a:rPr>
              <a:t>karena</a:t>
            </a:r>
            <a:r>
              <a:rPr lang="en-US" b="1" dirty="0">
                <a:latin typeface="Arial" pitchFamily="34" charset="0"/>
                <a:cs typeface="Arial" pitchFamily="34" charset="0"/>
              </a:rPr>
              <a:t> </a:t>
            </a:r>
            <a:r>
              <a:rPr lang="en-US" b="1" dirty="0" err="1">
                <a:latin typeface="Arial" pitchFamily="34" charset="0"/>
                <a:cs typeface="Arial" pitchFamily="34" charset="0"/>
              </a:rPr>
              <a:t>itu</a:t>
            </a:r>
            <a:r>
              <a:rPr lang="en-US" b="1" dirty="0">
                <a:latin typeface="Arial" pitchFamily="34" charset="0"/>
                <a:cs typeface="Arial" pitchFamily="34" charset="0"/>
              </a:rPr>
              <a:t> TUHAN </a:t>
            </a:r>
            <a:r>
              <a:rPr lang="en-US" b="1" dirty="0" err="1">
                <a:latin typeface="Arial" pitchFamily="34" charset="0"/>
                <a:cs typeface="Arial" pitchFamily="34" charset="0"/>
              </a:rPr>
              <a:t>memberikan</a:t>
            </a:r>
            <a:r>
              <a:rPr lang="en-US" b="1" dirty="0">
                <a:latin typeface="Arial" pitchFamily="34" charset="0"/>
                <a:cs typeface="Arial" pitchFamily="34" charset="0"/>
              </a:rPr>
              <a:t> </a:t>
            </a:r>
            <a:r>
              <a:rPr lang="en-US" b="1" dirty="0" err="1">
                <a:latin typeface="Arial" pitchFamily="34" charset="0"/>
                <a:cs typeface="Arial" pitchFamily="34" charset="0"/>
              </a:rPr>
              <a:t>kita</a:t>
            </a:r>
            <a:r>
              <a:rPr lang="en-US" b="1" dirty="0">
                <a:latin typeface="Arial" pitchFamily="34" charset="0"/>
                <a:cs typeface="Arial" pitchFamily="34" charset="0"/>
              </a:rPr>
              <a:t> "</a:t>
            </a:r>
            <a:r>
              <a:rPr lang="en-US" b="1" dirty="0">
                <a:solidFill>
                  <a:srgbClr val="0000FF"/>
                </a:solidFill>
                <a:latin typeface="Arial" pitchFamily="34" charset="0"/>
                <a:cs typeface="Arial" pitchFamily="34" charset="0"/>
              </a:rPr>
              <a:t>ROH </a:t>
            </a:r>
            <a:r>
              <a:rPr lang="en-US" b="1" dirty="0" err="1">
                <a:solidFill>
                  <a:srgbClr val="0000FF"/>
                </a:solidFill>
                <a:latin typeface="Arial" pitchFamily="34" charset="0"/>
                <a:cs typeface="Arial" pitchFamily="34" charset="0"/>
              </a:rPr>
              <a:t>Hikmat</a:t>
            </a:r>
            <a:r>
              <a:rPr lang="en-US" b="1" dirty="0">
                <a:latin typeface="Arial" pitchFamily="34" charset="0"/>
                <a:cs typeface="Arial" pitchFamily="34" charset="0"/>
              </a:rPr>
              <a:t>“</a:t>
            </a:r>
          </a:p>
          <a:p>
            <a:pPr marL="342900" indent="-342900"/>
            <a:r>
              <a:rPr lang="en-US" b="1" dirty="0">
                <a:latin typeface="Arial" pitchFamily="34" charset="0"/>
                <a:cs typeface="Arial" pitchFamily="34" charset="0"/>
              </a:rPr>
              <a:t/>
            </a:r>
            <a:br>
              <a:rPr lang="en-US" b="1" dirty="0">
                <a:latin typeface="Arial" pitchFamily="34" charset="0"/>
                <a:cs typeface="Arial" pitchFamily="34" charset="0"/>
              </a:rPr>
            </a:br>
            <a:r>
              <a:rPr lang="en-US" b="1" dirty="0">
                <a:latin typeface="Arial" pitchFamily="34" charset="0"/>
                <a:cs typeface="Arial" pitchFamily="34" charset="0"/>
              </a:rPr>
              <a:t>3. </a:t>
            </a:r>
            <a:r>
              <a:rPr lang="en-US" b="1" dirty="0" err="1">
                <a:latin typeface="Arial" pitchFamily="34" charset="0"/>
                <a:cs typeface="Arial" pitchFamily="34" charset="0"/>
              </a:rPr>
              <a:t>Melalui</a:t>
            </a:r>
            <a:r>
              <a:rPr lang="en-US" b="1" dirty="0">
                <a:latin typeface="Arial" pitchFamily="34" charset="0"/>
                <a:cs typeface="Arial" pitchFamily="34" charset="0"/>
              </a:rPr>
              <a:t> </a:t>
            </a:r>
            <a:r>
              <a:rPr lang="en-US" b="1" dirty="0" err="1">
                <a:latin typeface="Arial" pitchFamily="34" charset="0"/>
                <a:cs typeface="Arial" pitchFamily="34" charset="0"/>
              </a:rPr>
              <a:t>kasuistik</a:t>
            </a:r>
            <a:r>
              <a:rPr lang="en-US" b="1" dirty="0">
                <a:latin typeface="Arial" pitchFamily="34" charset="0"/>
                <a:cs typeface="Arial" pitchFamily="34" charset="0"/>
              </a:rPr>
              <a:t> </a:t>
            </a:r>
            <a:r>
              <a:rPr lang="en-US" b="1" dirty="0" err="1">
                <a:latin typeface="Arial" pitchFamily="34" charset="0"/>
                <a:cs typeface="Arial" pitchFamily="34" charset="0"/>
              </a:rPr>
              <a:t>seperti</a:t>
            </a:r>
            <a:r>
              <a:rPr lang="en-US" b="1" dirty="0">
                <a:latin typeface="Arial" pitchFamily="34" charset="0"/>
                <a:cs typeface="Arial" pitchFamily="34" charset="0"/>
              </a:rPr>
              <a:t> </a:t>
            </a:r>
            <a:r>
              <a:rPr lang="en-US" b="1" dirty="0" err="1">
                <a:latin typeface="Arial" pitchFamily="34" charset="0"/>
                <a:cs typeface="Arial" pitchFamily="34" charset="0"/>
              </a:rPr>
              <a:t>ini</a:t>
            </a:r>
            <a:r>
              <a:rPr lang="en-US" b="1" dirty="0">
                <a:latin typeface="Arial" pitchFamily="34" charset="0"/>
                <a:cs typeface="Arial" pitchFamily="34" charset="0"/>
              </a:rPr>
              <a:t>, </a:t>
            </a:r>
            <a:r>
              <a:rPr lang="en-US" b="1" dirty="0" err="1">
                <a:latin typeface="Arial" pitchFamily="34" charset="0"/>
                <a:cs typeface="Arial" pitchFamily="34" charset="0"/>
              </a:rPr>
              <a:t>kita</a:t>
            </a:r>
            <a:r>
              <a:rPr lang="en-US" b="1" dirty="0">
                <a:latin typeface="Arial" pitchFamily="34" charset="0"/>
                <a:cs typeface="Arial" pitchFamily="34" charset="0"/>
              </a:rPr>
              <a:t> </a:t>
            </a:r>
            <a:r>
              <a:rPr lang="en-US" b="1" dirty="0" err="1">
                <a:latin typeface="Arial" pitchFamily="34" charset="0"/>
                <a:cs typeface="Arial" pitchFamily="34" charset="0"/>
              </a:rPr>
              <a:t>bisa</a:t>
            </a:r>
            <a:r>
              <a:rPr lang="en-US" b="1" dirty="0">
                <a:latin typeface="Arial" pitchFamily="34" charset="0"/>
                <a:cs typeface="Arial" pitchFamily="34" charset="0"/>
              </a:rPr>
              <a:t> </a:t>
            </a:r>
            <a:r>
              <a:rPr lang="en-US" b="1" dirty="0" err="1">
                <a:latin typeface="Arial" pitchFamily="34" charset="0"/>
                <a:cs typeface="Arial" pitchFamily="34" charset="0"/>
              </a:rPr>
              <a:t>mengerti</a:t>
            </a:r>
            <a:r>
              <a:rPr lang="en-US" b="1" dirty="0">
                <a:latin typeface="Arial" pitchFamily="34" charset="0"/>
                <a:cs typeface="Arial" pitchFamily="34" charset="0"/>
              </a:rPr>
              <a:t> </a:t>
            </a:r>
            <a:r>
              <a:rPr lang="en-US" b="1" dirty="0" err="1">
                <a:latin typeface="Arial" pitchFamily="34" charset="0"/>
                <a:cs typeface="Arial" pitchFamily="34" charset="0"/>
              </a:rPr>
              <a:t>mengapa</a:t>
            </a:r>
            <a:r>
              <a:rPr lang="en-US" b="1" dirty="0">
                <a:latin typeface="Arial" pitchFamily="34" charset="0"/>
                <a:cs typeface="Arial" pitchFamily="34" charset="0"/>
              </a:rPr>
              <a:t> </a:t>
            </a:r>
            <a:r>
              <a:rPr lang="en-US" b="1" dirty="0" err="1">
                <a:latin typeface="Arial" pitchFamily="34" charset="0"/>
                <a:cs typeface="Arial" pitchFamily="34" charset="0"/>
              </a:rPr>
              <a:t>tertulis</a:t>
            </a:r>
            <a:r>
              <a:rPr lang="en-US" b="1" dirty="0">
                <a:latin typeface="Arial" pitchFamily="34" charset="0"/>
                <a:cs typeface="Arial" pitchFamily="34" charset="0"/>
              </a:rPr>
              <a:t> "</a:t>
            </a:r>
            <a:r>
              <a:rPr lang="en-US" b="1" dirty="0" err="1">
                <a:latin typeface="Arial" pitchFamily="34" charset="0"/>
                <a:cs typeface="Arial" pitchFamily="34" charset="0"/>
              </a:rPr>
              <a:t>sesuatu</a:t>
            </a:r>
            <a:r>
              <a:rPr lang="en-US" b="1" dirty="0">
                <a:latin typeface="Arial" pitchFamily="34" charset="0"/>
                <a:cs typeface="Arial" pitchFamily="34" charset="0"/>
              </a:rPr>
              <a:t>" di </a:t>
            </a:r>
            <a:r>
              <a:rPr lang="en-US" b="1" dirty="0">
                <a:solidFill>
                  <a:srgbClr val="0000FF"/>
                </a:solidFill>
                <a:latin typeface="Arial" pitchFamily="34" charset="0"/>
                <a:cs typeface="Arial" pitchFamily="34" charset="0"/>
              </a:rPr>
              <a:t>Markus 16:18 </a:t>
            </a:r>
            <a:r>
              <a:rPr lang="en-US" b="1" dirty="0">
                <a:latin typeface="Arial" pitchFamily="34" charset="0"/>
                <a:cs typeface="Arial" pitchFamily="34" charset="0"/>
              </a:rPr>
              <a:t>"</a:t>
            </a:r>
            <a:r>
              <a:rPr lang="en-US" b="1" dirty="0" err="1">
                <a:latin typeface="Arial" pitchFamily="34" charset="0"/>
                <a:cs typeface="Arial" pitchFamily="34" charset="0"/>
              </a:rPr>
              <a:t>sekalipun</a:t>
            </a:r>
            <a:r>
              <a:rPr lang="en-US" b="1" dirty="0">
                <a:latin typeface="Arial" pitchFamily="34" charset="0"/>
                <a:cs typeface="Arial" pitchFamily="34" charset="0"/>
              </a:rPr>
              <a:t> </a:t>
            </a:r>
            <a:r>
              <a:rPr lang="en-US" b="1" dirty="0" err="1">
                <a:latin typeface="Arial" pitchFamily="34" charset="0"/>
                <a:cs typeface="Arial" pitchFamily="34" charset="0"/>
              </a:rPr>
              <a:t>mereka</a:t>
            </a:r>
            <a:r>
              <a:rPr lang="en-US" b="1" dirty="0">
                <a:latin typeface="Arial" pitchFamily="34" charset="0"/>
                <a:cs typeface="Arial" pitchFamily="34" charset="0"/>
              </a:rPr>
              <a:t> </a:t>
            </a:r>
            <a:r>
              <a:rPr lang="en-US" b="1" dirty="0" err="1">
                <a:latin typeface="Arial" pitchFamily="34" charset="0"/>
                <a:cs typeface="Arial" pitchFamily="34" charset="0"/>
              </a:rPr>
              <a:t>minum</a:t>
            </a:r>
            <a:r>
              <a:rPr lang="en-US" b="1" dirty="0">
                <a:latin typeface="Arial" pitchFamily="34" charset="0"/>
                <a:cs typeface="Arial" pitchFamily="34" charset="0"/>
              </a:rPr>
              <a:t> </a:t>
            </a:r>
            <a:r>
              <a:rPr lang="en-US" b="1" dirty="0" err="1">
                <a:latin typeface="Arial" pitchFamily="34" charset="0"/>
                <a:cs typeface="Arial" pitchFamily="34" charset="0"/>
              </a:rPr>
              <a:t>racun</a:t>
            </a:r>
            <a:r>
              <a:rPr lang="en-US" b="1" dirty="0">
                <a:latin typeface="Arial" pitchFamily="34" charset="0"/>
                <a:cs typeface="Arial" pitchFamily="34" charset="0"/>
              </a:rPr>
              <a:t> </a:t>
            </a:r>
            <a:r>
              <a:rPr lang="en-US" b="1" dirty="0" err="1">
                <a:latin typeface="Arial" pitchFamily="34" charset="0"/>
                <a:cs typeface="Arial" pitchFamily="34" charset="0"/>
              </a:rPr>
              <a:t>maut</a:t>
            </a:r>
            <a:r>
              <a:rPr lang="en-US" b="1" dirty="0">
                <a:latin typeface="Arial" pitchFamily="34" charset="0"/>
                <a:cs typeface="Arial" pitchFamily="34" charset="0"/>
              </a:rPr>
              <a:t>, </a:t>
            </a:r>
            <a:r>
              <a:rPr lang="en-US" b="1" dirty="0" err="1">
                <a:latin typeface="Arial" pitchFamily="34" charset="0"/>
                <a:cs typeface="Arial" pitchFamily="34" charset="0"/>
              </a:rPr>
              <a:t>mereka</a:t>
            </a:r>
            <a:r>
              <a:rPr lang="en-US" b="1" dirty="0">
                <a:latin typeface="Arial" pitchFamily="34" charset="0"/>
                <a:cs typeface="Arial" pitchFamily="34" charset="0"/>
              </a:rPr>
              <a:t> </a:t>
            </a:r>
            <a:r>
              <a:rPr lang="en-US" b="1" dirty="0" err="1">
                <a:latin typeface="Arial" pitchFamily="34" charset="0"/>
                <a:cs typeface="Arial" pitchFamily="34" charset="0"/>
              </a:rPr>
              <a:t>tidak</a:t>
            </a:r>
            <a:r>
              <a:rPr lang="en-US" b="1" dirty="0">
                <a:latin typeface="Arial" pitchFamily="34" charset="0"/>
                <a:cs typeface="Arial" pitchFamily="34" charset="0"/>
              </a:rPr>
              <a:t> </a:t>
            </a:r>
            <a:r>
              <a:rPr lang="en-US" b="1" dirty="0" err="1">
                <a:latin typeface="Arial" pitchFamily="34" charset="0"/>
                <a:cs typeface="Arial" pitchFamily="34" charset="0"/>
              </a:rPr>
              <a:t>akan</a:t>
            </a:r>
            <a:r>
              <a:rPr lang="en-US" b="1" dirty="0">
                <a:latin typeface="Arial" pitchFamily="34" charset="0"/>
                <a:cs typeface="Arial" pitchFamily="34" charset="0"/>
              </a:rPr>
              <a:t> </a:t>
            </a:r>
            <a:r>
              <a:rPr lang="en-US" b="1" dirty="0" err="1">
                <a:latin typeface="Arial" pitchFamily="34" charset="0"/>
                <a:cs typeface="Arial" pitchFamily="34" charset="0"/>
              </a:rPr>
              <a:t>mendapat</a:t>
            </a:r>
            <a:r>
              <a:rPr lang="en-US" b="1" dirty="0">
                <a:latin typeface="Arial" pitchFamily="34" charset="0"/>
                <a:cs typeface="Arial" pitchFamily="34" charset="0"/>
              </a:rPr>
              <a:t> </a:t>
            </a:r>
            <a:r>
              <a:rPr lang="en-US" b="1" dirty="0" err="1">
                <a:latin typeface="Arial" pitchFamily="34" charset="0"/>
                <a:cs typeface="Arial" pitchFamily="34" charset="0"/>
              </a:rPr>
              <a:t>celaka</a:t>
            </a:r>
            <a:r>
              <a:rPr lang="en-US" b="1" dirty="0">
                <a:latin typeface="Arial" pitchFamily="34" charset="0"/>
                <a:cs typeface="Arial" pitchFamily="34" charset="0"/>
              </a:rPr>
              <a:t>"</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9938" name="Picture 2" descr="Image result for ruang suci bait allah"/>
          <p:cNvPicPr>
            <a:picLocks noChangeAspect="1" noChangeArrowheads="1"/>
          </p:cNvPicPr>
          <p:nvPr/>
        </p:nvPicPr>
        <p:blipFill>
          <a:blip r:embed="rId2">
            <a:extLst>
              <a:ext uri="{BEBA8EAE-BF5A-486C-A8C5-ECC9F3942E4B}">
                <a14:imgProps xmlns:a14="http://schemas.microsoft.com/office/drawing/2010/main" xmlns:p="http://schemas.openxmlformats.org/presentationml/2006/main" xmlns:r="http://schemas.openxmlformats.org/officeDocument/2006/relationships" xmlns:a="http://schemas.openxmlformats.org/drawingml/2006/main" xmlns="">
                  <a14:imgLayer r:embed="rId3">
                    <a14:imgEffect>
                      <a14:sharpenSoften amount="50000"/>
                    </a14:imgEffect>
                    <a14:imgEffect>
                      <a14:brightnessContrast bright="20000" contrast="-40000"/>
                    </a14:imgEffect>
                  </a14:imgLayer>
                </a14:imgProps>
              </a:ext>
            </a:extLst>
          </a:blip>
          <a:srcRect/>
          <a:stretch>
            <a:fillRect/>
          </a:stretch>
        </p:blipFill>
        <p:spPr bwMode="auto">
          <a:xfrm>
            <a:off x="1219200" y="1676400"/>
            <a:ext cx="3276600" cy="4335196"/>
          </a:xfrm>
          <a:prstGeom prst="rect">
            <a:avLst/>
          </a:prstGeom>
          <a:noFill/>
        </p:spPr>
      </p:pic>
      <p:sp>
        <p:nvSpPr>
          <p:cNvPr id="5" name="Lightning Bolt 4"/>
          <p:cNvSpPr/>
          <p:nvPr/>
        </p:nvSpPr>
        <p:spPr>
          <a:xfrm rot="2251528" flipH="1">
            <a:off x="4137437" y="210985"/>
            <a:ext cx="1676400" cy="2895600"/>
          </a:xfrm>
          <a:prstGeom prst="lightningBol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9698" name="Picture 2" descr="https://scontent-sin6-1.xx.fbcdn.net/v/t1.0-9/14713773_10150720632229969_9129844274661137437_n.jpg?oh=39b04650ce761ee1634f38a28dbae5a5&amp;oe=58A5E15C"/>
          <p:cNvPicPr>
            <a:picLocks noChangeAspect="1" noChangeArrowheads="1"/>
          </p:cNvPicPr>
          <p:nvPr/>
        </p:nvPicPr>
        <p:blipFill>
          <a:blip r:embed="rId2">
            <a:lum contrast="20000"/>
          </a:blip>
          <a:srcRect/>
          <a:stretch>
            <a:fillRect/>
          </a:stretch>
        </p:blipFill>
        <p:spPr bwMode="auto">
          <a:xfrm>
            <a:off x="1309926" y="1219199"/>
            <a:ext cx="6691074" cy="4607083"/>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990601"/>
            <a:ext cx="7467600" cy="3962400"/>
          </a:xfrm>
          <a:solidFill>
            <a:srgbClr val="FFFF00"/>
          </a:solidFill>
          <a:ln w="57150">
            <a:noFill/>
          </a:ln>
        </p:spPr>
        <p:txBody>
          <a:bodyPr>
            <a:normAutofit fontScale="92500" lnSpcReduction="20000"/>
          </a:bodyPr>
          <a:lstStyle/>
          <a:p>
            <a:pPr algn="ctr">
              <a:buNone/>
            </a:pPr>
            <a:endParaRPr lang="en-US" dirty="0"/>
          </a:p>
          <a:p>
            <a:pPr algn="ctr">
              <a:buNone/>
            </a:pPr>
            <a:r>
              <a:rPr lang="en-US" dirty="0"/>
              <a:t>1-Raja 7:49  </a:t>
            </a:r>
            <a:r>
              <a:rPr lang="en-US" dirty="0" err="1"/>
              <a:t>kandil-kandil</a:t>
            </a:r>
            <a:r>
              <a:rPr lang="en-US" dirty="0"/>
              <a:t> </a:t>
            </a:r>
            <a:r>
              <a:rPr lang="en-US" dirty="0" err="1"/>
              <a:t>dari</a:t>
            </a:r>
            <a:r>
              <a:rPr lang="en-US" dirty="0"/>
              <a:t> </a:t>
            </a:r>
            <a:r>
              <a:rPr lang="en-US" b="1" dirty="0" err="1"/>
              <a:t>emas</a:t>
            </a:r>
            <a:r>
              <a:rPr lang="en-US" b="1" dirty="0"/>
              <a:t> </a:t>
            </a:r>
            <a:r>
              <a:rPr lang="en-US" b="1" dirty="0" err="1"/>
              <a:t>murni</a:t>
            </a:r>
            <a:r>
              <a:rPr lang="en-US" b="1" dirty="0"/>
              <a:t>, </a:t>
            </a:r>
          </a:p>
          <a:p>
            <a:pPr algn="ctr">
              <a:buNone/>
            </a:pPr>
            <a:r>
              <a:rPr lang="en-US" b="1" dirty="0"/>
              <a:t>lima </a:t>
            </a:r>
            <a:r>
              <a:rPr lang="en-US" b="1" dirty="0" err="1"/>
              <a:t>di</a:t>
            </a:r>
            <a:r>
              <a:rPr lang="en-US" b="1" dirty="0"/>
              <a:t> </a:t>
            </a:r>
            <a:r>
              <a:rPr lang="en-US" b="1" dirty="0" err="1"/>
              <a:t>sebelah</a:t>
            </a:r>
            <a:r>
              <a:rPr lang="en-US" b="1" dirty="0"/>
              <a:t> </a:t>
            </a:r>
            <a:r>
              <a:rPr lang="en-US" b="1" dirty="0" err="1"/>
              <a:t>kanan</a:t>
            </a:r>
            <a:r>
              <a:rPr lang="en-US" b="1" dirty="0"/>
              <a:t> </a:t>
            </a:r>
            <a:r>
              <a:rPr lang="en-US" b="1" dirty="0" err="1"/>
              <a:t>dan</a:t>
            </a:r>
            <a:r>
              <a:rPr lang="en-US" b="1" dirty="0"/>
              <a:t> </a:t>
            </a:r>
          </a:p>
          <a:p>
            <a:pPr algn="ctr">
              <a:buNone/>
            </a:pPr>
            <a:r>
              <a:rPr lang="en-US" b="1" dirty="0"/>
              <a:t>lima </a:t>
            </a:r>
            <a:r>
              <a:rPr lang="en-US" b="1" dirty="0" err="1"/>
              <a:t>di</a:t>
            </a:r>
            <a:r>
              <a:rPr lang="en-US" b="1" dirty="0"/>
              <a:t> </a:t>
            </a:r>
            <a:r>
              <a:rPr lang="en-US" b="1" dirty="0" err="1"/>
              <a:t>sebelah</a:t>
            </a:r>
            <a:r>
              <a:rPr lang="en-US" b="1" dirty="0"/>
              <a:t> </a:t>
            </a:r>
            <a:r>
              <a:rPr lang="en-US" b="1" dirty="0" err="1"/>
              <a:t>kiri</a:t>
            </a:r>
            <a:r>
              <a:rPr lang="en-US" b="1" dirty="0"/>
              <a:t>, </a:t>
            </a:r>
          </a:p>
          <a:p>
            <a:pPr algn="ctr">
              <a:buNone/>
            </a:pPr>
            <a:r>
              <a:rPr lang="en-US" b="1" dirty="0" err="1"/>
              <a:t>di</a:t>
            </a:r>
            <a:r>
              <a:rPr lang="en-US" b="1" dirty="0"/>
              <a:t> </a:t>
            </a:r>
            <a:r>
              <a:rPr lang="en-US" b="1" dirty="0" err="1"/>
              <a:t>depan</a:t>
            </a:r>
            <a:r>
              <a:rPr lang="en-US" b="1" dirty="0"/>
              <a:t> </a:t>
            </a:r>
            <a:r>
              <a:rPr lang="en-US" b="1" dirty="0" err="1"/>
              <a:t>ruang</a:t>
            </a:r>
            <a:r>
              <a:rPr lang="en-US" b="1" dirty="0"/>
              <a:t> </a:t>
            </a:r>
            <a:r>
              <a:rPr lang="en-US" b="1" dirty="0" err="1"/>
              <a:t>belakang</a:t>
            </a:r>
            <a:r>
              <a:rPr lang="en-US" b="1" dirty="0"/>
              <a:t> ; </a:t>
            </a:r>
          </a:p>
          <a:p>
            <a:pPr algn="ctr">
              <a:buNone/>
            </a:pPr>
            <a:r>
              <a:rPr lang="en-US" b="1" dirty="0" err="1"/>
              <a:t>kembang-kembangnya</a:t>
            </a:r>
            <a:r>
              <a:rPr lang="en-US" b="1" dirty="0"/>
              <a:t>, </a:t>
            </a:r>
          </a:p>
          <a:p>
            <a:pPr algn="ctr">
              <a:buNone/>
            </a:pPr>
            <a:r>
              <a:rPr lang="en-US" b="1" dirty="0" err="1"/>
              <a:t>lampu-lampunya</a:t>
            </a:r>
            <a:r>
              <a:rPr lang="en-US" b="1" dirty="0"/>
              <a:t> </a:t>
            </a:r>
          </a:p>
          <a:p>
            <a:pPr algn="ctr">
              <a:buNone/>
            </a:pPr>
            <a:r>
              <a:rPr lang="en-US" b="1" dirty="0" err="1"/>
              <a:t>dan</a:t>
            </a:r>
            <a:r>
              <a:rPr lang="en-US" b="1" dirty="0"/>
              <a:t> </a:t>
            </a:r>
            <a:r>
              <a:rPr lang="en-US" b="1" dirty="0">
                <a:solidFill>
                  <a:srgbClr val="0000FF"/>
                </a:solidFill>
                <a:latin typeface="Arial Black" pitchFamily="34" charset="0"/>
              </a:rPr>
              <a:t>”</a:t>
            </a:r>
            <a:r>
              <a:rPr lang="en-US" b="1" dirty="0" err="1">
                <a:solidFill>
                  <a:srgbClr val="0000FF"/>
                </a:solidFill>
                <a:latin typeface="Arial Black" pitchFamily="34" charset="0"/>
              </a:rPr>
              <a:t>sepit</a:t>
            </a:r>
            <a:r>
              <a:rPr lang="en-US" b="1" dirty="0">
                <a:solidFill>
                  <a:srgbClr val="0000FF"/>
                </a:solidFill>
                <a:latin typeface="Arial Black" pitchFamily="34" charset="0"/>
              </a:rPr>
              <a:t>-</a:t>
            </a:r>
            <a:r>
              <a:rPr lang="en-US" b="1" dirty="0" err="1">
                <a:solidFill>
                  <a:srgbClr val="0000FF"/>
                </a:solidFill>
                <a:latin typeface="Arial Black" pitchFamily="34" charset="0"/>
              </a:rPr>
              <a:t>sepitnya</a:t>
            </a:r>
            <a:r>
              <a:rPr lang="en-US" b="1" dirty="0">
                <a:solidFill>
                  <a:srgbClr val="0000FF"/>
                </a:solidFill>
                <a:latin typeface="Arial Black" pitchFamily="34" charset="0"/>
              </a:rPr>
              <a:t>, </a:t>
            </a:r>
            <a:r>
              <a:rPr lang="en-US" b="1" dirty="0" err="1">
                <a:solidFill>
                  <a:srgbClr val="0000FF"/>
                </a:solidFill>
                <a:latin typeface="Arial Black" pitchFamily="34" charset="0"/>
              </a:rPr>
              <a:t>dari</a:t>
            </a:r>
            <a:r>
              <a:rPr lang="en-US" b="1" dirty="0">
                <a:solidFill>
                  <a:srgbClr val="0000FF"/>
                </a:solidFill>
                <a:latin typeface="Arial Black" pitchFamily="34" charset="0"/>
              </a:rPr>
              <a:t> </a:t>
            </a:r>
            <a:r>
              <a:rPr lang="en-US" b="1" dirty="0" err="1">
                <a:solidFill>
                  <a:srgbClr val="0000FF"/>
                </a:solidFill>
                <a:latin typeface="Arial Black" pitchFamily="34" charset="0"/>
              </a:rPr>
              <a:t>emas</a:t>
            </a:r>
            <a:r>
              <a:rPr lang="en-US" b="1" dirty="0">
                <a:solidFill>
                  <a:srgbClr val="0000FF"/>
                </a:solidFill>
                <a:latin typeface="Arial Black" pitchFamily="34" charset="0"/>
              </a:rPr>
              <a:t>” </a:t>
            </a:r>
            <a:r>
              <a:rPr lang="en-US" b="1" dirty="0"/>
              <a:t> </a:t>
            </a:r>
          </a:p>
          <a:p>
            <a:pPr algn="ctr">
              <a:buNone/>
            </a:pPr>
            <a:endParaRPr lang="en-US" dirty="0"/>
          </a:p>
        </p:txBody>
      </p:sp>
      <p:sp>
        <p:nvSpPr>
          <p:cNvPr id="4" name="Right Arrow 3"/>
          <p:cNvSpPr/>
          <p:nvPr/>
        </p:nvSpPr>
        <p:spPr>
          <a:xfrm rot="16200000">
            <a:off x="3314700" y="4533900"/>
            <a:ext cx="762000" cy="990600"/>
          </a:xfrm>
          <a:prstGeom prst="rightArrow">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267200" y="4419600"/>
            <a:ext cx="1640193" cy="144655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8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lgerian" pitchFamily="82" charset="0"/>
              </a:rPr>
              <a:t>= ?</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990600"/>
            <a:ext cx="8229600" cy="4525963"/>
          </a:xfrm>
        </p:spPr>
        <p:txBody>
          <a:bodyPr>
            <a:normAutofit fontScale="70000" lnSpcReduction="20000"/>
          </a:bodyPr>
          <a:lstStyle/>
          <a:p>
            <a:pPr algn="ctr">
              <a:buNone/>
            </a:pPr>
            <a:r>
              <a:rPr lang="en-US" b="1" dirty="0">
                <a:latin typeface="Arial Black" pitchFamily="34" charset="0"/>
              </a:rPr>
              <a:t>GEMAR CHATIMA TOVA : </a:t>
            </a:r>
          </a:p>
          <a:p>
            <a:pPr algn="ctr">
              <a:buNone/>
            </a:pPr>
            <a:r>
              <a:rPr lang="en-US" b="1" dirty="0"/>
              <a:t>MAY WE ALL BE SIGNED &amp; SEALED IN THE BOOK OF LIFE</a:t>
            </a:r>
            <a:r>
              <a:rPr lang="en-US" dirty="0"/>
              <a:t/>
            </a:r>
            <a:br>
              <a:rPr lang="en-US" dirty="0"/>
            </a:br>
            <a:r>
              <a:rPr lang="en-US" dirty="0"/>
              <a:t/>
            </a:r>
            <a:br>
              <a:rPr lang="en-US" dirty="0"/>
            </a:br>
            <a:r>
              <a:rPr lang="en-US" dirty="0"/>
              <a:t>The Temple Institute would like to extend our heartfelt blessings of a </a:t>
            </a:r>
            <a:r>
              <a:rPr lang="en-US" dirty="0" err="1"/>
              <a:t>Chatima</a:t>
            </a:r>
            <a:r>
              <a:rPr lang="en-US" dirty="0"/>
              <a:t> </a:t>
            </a:r>
            <a:r>
              <a:rPr lang="en-US" dirty="0" err="1"/>
              <a:t>Tova</a:t>
            </a:r>
            <a:r>
              <a:rPr lang="en-US" dirty="0"/>
              <a:t> (</a:t>
            </a:r>
            <a:r>
              <a:rPr lang="en-US" b="1" dirty="0"/>
              <a:t>Inscription in the Book of Life</a:t>
            </a:r>
            <a:r>
              <a:rPr lang="en-US" dirty="0"/>
              <a:t>) to all our friends, follower, supporters, fellow dreamers and builders toward the reestablishment of the Holy Temple in our day, and to the entire nation of Israel and all who trust in and honor the G-d of Israel!</a:t>
            </a:r>
            <a:br>
              <a:rPr lang="en-US" dirty="0"/>
            </a:br>
            <a:r>
              <a:rPr lang="en-US" dirty="0"/>
              <a:t/>
            </a:r>
            <a:br>
              <a:rPr lang="en-US" dirty="0"/>
            </a:br>
            <a:r>
              <a:rPr lang="en-US" dirty="0" err="1"/>
              <a:t>Gemar</a:t>
            </a:r>
            <a:r>
              <a:rPr lang="en-US" dirty="0"/>
              <a:t> </a:t>
            </a:r>
            <a:r>
              <a:rPr lang="en-US" dirty="0" err="1"/>
              <a:t>Chatima</a:t>
            </a:r>
            <a:r>
              <a:rPr lang="en-US" dirty="0"/>
              <a:t> </a:t>
            </a:r>
            <a:r>
              <a:rPr lang="en-US" dirty="0" err="1"/>
              <a:t>Tova</a:t>
            </a:r>
            <a:r>
              <a:rPr lang="en-US" dirty="0"/>
              <a:t>!</a:t>
            </a:r>
            <a:br>
              <a:rPr lang="en-US" dirty="0"/>
            </a:br>
            <a:r>
              <a:rPr lang="en-US" dirty="0"/>
              <a:t/>
            </a:r>
            <a:br>
              <a:rPr lang="en-US" dirty="0"/>
            </a:br>
            <a:r>
              <a:rPr lang="en-US" dirty="0"/>
              <a:t>(This post was scheduled before the entry </a:t>
            </a:r>
          </a:p>
          <a:p>
            <a:pPr algn="ctr">
              <a:buNone/>
            </a:pPr>
            <a:r>
              <a:rPr lang="en-US" dirty="0"/>
              <a:t>of Yom Kippur in Israel.)</a:t>
            </a: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5362" name="Picture 2" descr="https://scontent-sin6-1.xx.fbcdn.net/v/t1.0-9/14708200_10150720622744969_4367070578687473958_n.jpg?oh=ff68de3b402c4165518d102efc389d70&amp;oe=5866554E"/>
          <p:cNvPicPr>
            <a:picLocks noChangeAspect="1" noChangeArrowheads="1"/>
          </p:cNvPicPr>
          <p:nvPr/>
        </p:nvPicPr>
        <p:blipFill>
          <a:blip r:embed="rId2"/>
          <a:srcRect r="3538"/>
          <a:stretch>
            <a:fillRect/>
          </a:stretch>
        </p:blipFill>
        <p:spPr bwMode="auto">
          <a:xfrm>
            <a:off x="2286000" y="762000"/>
            <a:ext cx="5410200" cy="5608638"/>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buNone/>
            </a:pPr>
            <a:r>
              <a:rPr lang="en-US" dirty="0"/>
              <a:t>In the Second Temple the Ark of the Covenant was no longer in the Holy of Holies. The fire-pan of incense was simply placed upon the Foundation Stone that had been the resting place of the Ark.</a:t>
            </a:r>
            <a:br>
              <a:rPr lang="en-US" dirty="0"/>
            </a:br>
            <a:r>
              <a:rPr lang="en-US" dirty="0"/>
              <a:t/>
            </a:r>
            <a:br>
              <a:rPr lang="en-US" dirty="0"/>
            </a:br>
            <a:r>
              <a:rPr lang="en-US" dirty="0"/>
              <a:t>We thank all who contributed to our recent fundraising campaign on behalf of the </a:t>
            </a:r>
            <a:r>
              <a:rPr lang="en-US" dirty="0" err="1"/>
              <a:t>Nezer</a:t>
            </a:r>
            <a:r>
              <a:rPr lang="en-US" dirty="0"/>
              <a:t> </a:t>
            </a:r>
            <a:r>
              <a:rPr lang="en-US" dirty="0" err="1"/>
              <a:t>HaKodesh</a:t>
            </a:r>
            <a:r>
              <a:rPr lang="en-US" dirty="0"/>
              <a:t> Institute for </a:t>
            </a:r>
            <a:r>
              <a:rPr lang="en-US" dirty="0" err="1"/>
              <a:t>Kohanic</a:t>
            </a:r>
            <a:r>
              <a:rPr lang="en-US" dirty="0"/>
              <a:t> Studies. Your participation has helped to make this possible. Your continued support the ongoing research and training programs of </a:t>
            </a:r>
            <a:r>
              <a:rPr lang="en-US" dirty="0" err="1"/>
              <a:t>Nezer</a:t>
            </a:r>
            <a:r>
              <a:rPr lang="en-US" dirty="0"/>
              <a:t> </a:t>
            </a:r>
            <a:r>
              <a:rPr lang="en-US" dirty="0" err="1"/>
              <a:t>HaKodesh</a:t>
            </a:r>
            <a:r>
              <a:rPr lang="en-US" dirty="0"/>
              <a:t> is welcome!</a:t>
            </a: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7650" name="Picture 2" descr="Image result for ruang suci bait allah"/>
          <p:cNvPicPr>
            <a:picLocks noChangeAspect="1" noChangeArrowheads="1"/>
          </p:cNvPicPr>
          <p:nvPr/>
        </p:nvPicPr>
        <p:blipFill>
          <a:blip r:embed="rId2">
            <a:lum bright="10000" contrast="20000"/>
          </a:blip>
          <a:srcRect/>
          <a:stretch>
            <a:fillRect/>
          </a:stretch>
        </p:blipFill>
        <p:spPr bwMode="auto">
          <a:xfrm>
            <a:off x="5334000" y="2438400"/>
            <a:ext cx="3124200" cy="2198656"/>
          </a:xfrm>
          <a:prstGeom prst="rect">
            <a:avLst/>
          </a:prstGeom>
          <a:noFill/>
        </p:spPr>
      </p:pic>
      <p:pic>
        <p:nvPicPr>
          <p:cNvPr id="16386" name="Picture 2" descr="https://scontent-sin6-1.xx.fbcdn.net/v/t1.0-9/14656392_10150720624724969_334706727897378820_n.jpg?oh=154a5640bde8eb7568f1a5eab61b11d2&amp;oe=58A3C674"/>
          <p:cNvPicPr>
            <a:picLocks noChangeAspect="1" noChangeArrowheads="1"/>
          </p:cNvPicPr>
          <p:nvPr/>
        </p:nvPicPr>
        <p:blipFill>
          <a:blip r:embed="rId3"/>
          <a:srcRect r="20548"/>
          <a:stretch>
            <a:fillRect/>
          </a:stretch>
        </p:blipFill>
        <p:spPr bwMode="auto">
          <a:xfrm>
            <a:off x="1066800" y="533400"/>
            <a:ext cx="4419600" cy="5562601"/>
          </a:xfrm>
          <a:prstGeom prst="rect">
            <a:avLst/>
          </a:prstGeom>
          <a:noFill/>
        </p:spPr>
      </p:pic>
      <p:cxnSp>
        <p:nvCxnSpPr>
          <p:cNvPr id="7" name="Straight Arrow Connector 6"/>
          <p:cNvCxnSpPr/>
          <p:nvPr/>
        </p:nvCxnSpPr>
        <p:spPr>
          <a:xfrm rot="10800000">
            <a:off x="2971800" y="2438400"/>
            <a:ext cx="3352800" cy="533400"/>
          </a:xfrm>
          <a:prstGeom prst="straightConnector1">
            <a:avLst/>
          </a:prstGeom>
          <a:ln w="381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3010" name="Picture 2" descr="Image result for ruang suci bait allah"/>
          <p:cNvPicPr>
            <a:picLocks noChangeAspect="1" noChangeArrowheads="1"/>
          </p:cNvPicPr>
          <p:nvPr/>
        </p:nvPicPr>
        <p:blipFill>
          <a:blip r:embed="rId2"/>
          <a:srcRect/>
          <a:stretch>
            <a:fillRect/>
          </a:stretch>
        </p:blipFill>
        <p:spPr bwMode="auto">
          <a:xfrm>
            <a:off x="3505200" y="914400"/>
            <a:ext cx="4861719" cy="3733800"/>
          </a:xfrm>
          <a:prstGeom prst="rect">
            <a:avLst/>
          </a:prstGeom>
          <a:noFill/>
        </p:spPr>
      </p:pic>
      <p:sp>
        <p:nvSpPr>
          <p:cNvPr id="5" name="Oval 4"/>
          <p:cNvSpPr/>
          <p:nvPr/>
        </p:nvSpPr>
        <p:spPr>
          <a:xfrm>
            <a:off x="4267200" y="2209800"/>
            <a:ext cx="1066800" cy="838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012" name="Picture 4" descr="Image result for ruang suci bait allah"/>
          <p:cNvPicPr>
            <a:picLocks noChangeAspect="1" noChangeArrowheads="1"/>
          </p:cNvPicPr>
          <p:nvPr/>
        </p:nvPicPr>
        <p:blipFill>
          <a:blip r:embed="rId3"/>
          <a:srcRect l="15575" r="6549"/>
          <a:stretch>
            <a:fillRect/>
          </a:stretch>
        </p:blipFill>
        <p:spPr bwMode="auto">
          <a:xfrm>
            <a:off x="838200" y="3200400"/>
            <a:ext cx="3328851" cy="2647950"/>
          </a:xfrm>
          <a:prstGeom prst="rect">
            <a:avLst/>
          </a:prstGeom>
          <a:noFill/>
        </p:spPr>
      </p:pic>
      <p:cxnSp>
        <p:nvCxnSpPr>
          <p:cNvPr id="10" name="Straight Arrow Connector 9"/>
          <p:cNvCxnSpPr/>
          <p:nvPr/>
        </p:nvCxnSpPr>
        <p:spPr>
          <a:xfrm flipV="1">
            <a:off x="1752600" y="2743200"/>
            <a:ext cx="2971800" cy="1981200"/>
          </a:xfrm>
          <a:prstGeom prst="straightConnector1">
            <a:avLst/>
          </a:prstGeom>
          <a:ln w="76200">
            <a:solidFill>
              <a:srgbClr val="0000FF"/>
            </a:solidFill>
            <a:prstDash val="sys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7410" name="Picture 2" descr="https://scontent-sin6-1.xx.fbcdn.net/v/t1.0-9/14656388_10150720625079969_2540120224488183656_n.jpg?oh=ddf99adf09b8375f6a1582f6e7350ac8&amp;oe=58A36D84"/>
          <p:cNvPicPr>
            <a:picLocks noChangeAspect="1" noChangeArrowheads="1"/>
          </p:cNvPicPr>
          <p:nvPr/>
        </p:nvPicPr>
        <p:blipFill>
          <a:blip r:embed="rId2">
            <a:lum bright="10000" contrast="20000"/>
          </a:blip>
          <a:srcRect b="20000"/>
          <a:stretch>
            <a:fillRect/>
          </a:stretch>
        </p:blipFill>
        <p:spPr bwMode="auto">
          <a:xfrm>
            <a:off x="1524000" y="1905000"/>
            <a:ext cx="6172200" cy="3733800"/>
          </a:xfrm>
          <a:prstGeom prst="rect">
            <a:avLst/>
          </a:prstGeom>
          <a:noFill/>
        </p:spPr>
      </p:pic>
      <p:sp>
        <p:nvSpPr>
          <p:cNvPr id="2" name="Title 1"/>
          <p:cNvSpPr>
            <a:spLocks noGrp="1"/>
          </p:cNvSpPr>
          <p:nvPr>
            <p:ph type="title"/>
          </p:nvPr>
        </p:nvSpPr>
        <p:spPr>
          <a:xfrm>
            <a:off x="1066800" y="609600"/>
            <a:ext cx="6629400" cy="1143000"/>
          </a:xfrm>
        </p:spPr>
        <p:txBody>
          <a:bodyPr>
            <a:noAutofit/>
          </a:bodyPr>
          <a:lstStyle/>
          <a:p>
            <a:pPr>
              <a:lnSpc>
                <a:spcPts val="1500"/>
              </a:lnSpc>
            </a:pPr>
            <a:r>
              <a:rPr lang="en-US" sz="1600" b="1" dirty="0">
                <a:solidFill>
                  <a:srgbClr val="FF0000"/>
                </a:solidFill>
              </a:rPr>
              <a:t>A Quick Prayer </a:t>
            </a:r>
            <a:r>
              <a:rPr lang="en-US" sz="1600" b="1" dirty="0"/>
              <a:t>before Exiting the Holy of Holies</a:t>
            </a:r>
            <a:br>
              <a:rPr lang="en-US" sz="1600" b="1" dirty="0"/>
            </a:br>
            <a:r>
              <a:rPr lang="en-US" sz="1600" b="1" dirty="0"/>
              <a:t>The </a:t>
            </a:r>
            <a:r>
              <a:rPr lang="en-US" sz="1600" b="1" dirty="0" err="1"/>
              <a:t>Kohen</a:t>
            </a:r>
            <a:r>
              <a:rPr lang="en-US" sz="1600" b="1" dirty="0"/>
              <a:t> </a:t>
            </a:r>
            <a:r>
              <a:rPr lang="en-US" sz="1600" b="1" dirty="0" err="1"/>
              <a:t>Gadol</a:t>
            </a:r>
            <a:r>
              <a:rPr lang="en-US" sz="1600" b="1" dirty="0"/>
              <a:t> exited the Holy of Holies walking backward, out of </a:t>
            </a:r>
            <a:r>
              <a:rPr lang="en-US" sz="1600" b="1" dirty="0">
                <a:solidFill>
                  <a:srgbClr val="FF0000"/>
                </a:solidFill>
              </a:rPr>
              <a:t>fear</a:t>
            </a:r>
            <a:r>
              <a:rPr lang="en-US" sz="1600" b="1" dirty="0"/>
              <a:t> and </a:t>
            </a:r>
            <a:r>
              <a:rPr lang="en-US" sz="1600" b="1" dirty="0">
                <a:solidFill>
                  <a:srgbClr val="FF0000"/>
                </a:solidFill>
              </a:rPr>
              <a:t>humility</a:t>
            </a:r>
            <a:r>
              <a:rPr lang="en-US" sz="1600" b="1" dirty="0"/>
              <a:t>. He then offered </a:t>
            </a:r>
            <a:r>
              <a:rPr lang="en-US" sz="1600" b="1" dirty="0">
                <a:solidFill>
                  <a:srgbClr val="FF0000"/>
                </a:solidFill>
              </a:rPr>
              <a:t>a quick prayer </a:t>
            </a:r>
            <a:r>
              <a:rPr lang="en-US" sz="1600" b="1" dirty="0"/>
              <a:t>while back in the Sanctuary, facing the </a:t>
            </a:r>
            <a:r>
              <a:rPr lang="en-US" sz="1600" b="1" dirty="0" err="1"/>
              <a:t>parochet</a:t>
            </a:r>
            <a:r>
              <a:rPr lang="en-US" sz="1600" b="1" dirty="0"/>
              <a:t> curtain. The </a:t>
            </a:r>
            <a:r>
              <a:rPr lang="en-US" sz="1600" b="1" dirty="0" err="1"/>
              <a:t>Kohen</a:t>
            </a:r>
            <a:r>
              <a:rPr lang="en-US" sz="1600" b="1" dirty="0"/>
              <a:t> </a:t>
            </a:r>
            <a:r>
              <a:rPr lang="en-US" sz="1600" b="1" dirty="0" err="1"/>
              <a:t>Gadol</a:t>
            </a:r>
            <a:r>
              <a:rPr lang="en-US" sz="1600" b="1" dirty="0"/>
              <a:t> kept his prayer short so that </a:t>
            </a:r>
            <a:r>
              <a:rPr lang="en-US" sz="1600" b="1" dirty="0">
                <a:solidFill>
                  <a:srgbClr val="0000FF"/>
                </a:solidFill>
              </a:rPr>
              <a:t>the anxious worshipers outside the Sanctuary would not worry </a:t>
            </a:r>
            <a:br>
              <a:rPr lang="en-US" sz="1600" b="1" dirty="0">
                <a:solidFill>
                  <a:srgbClr val="0000FF"/>
                </a:solidFill>
              </a:rPr>
            </a:br>
            <a:r>
              <a:rPr lang="en-US" sz="1600" b="1" dirty="0">
                <a:solidFill>
                  <a:srgbClr val="0000FF"/>
                </a:solidFill>
              </a:rPr>
              <a:t>that he had performed the service incorrectly</a:t>
            </a:r>
            <a:r>
              <a:rPr lang="en-US" sz="1600" b="1" dirty="0"/>
              <a:t>, and, as a result, </a:t>
            </a:r>
            <a:br>
              <a:rPr lang="en-US" sz="1600" b="1" dirty="0"/>
            </a:br>
            <a:r>
              <a:rPr lang="en-US" sz="1600" b="1" dirty="0"/>
              <a:t>died while in the Holy of Holies.</a:t>
            </a:r>
            <a:endParaRPr lang="en-US" sz="1600" dirty="0"/>
          </a:p>
        </p:txBody>
      </p:sp>
      <p:pic>
        <p:nvPicPr>
          <p:cNvPr id="5" name="Picture 2" descr="D:\Kumpulan Files\LOGO HURUF-HURUF\Cool Text Berlian Surgawi 143546202466835.png"/>
          <p:cNvPicPr>
            <a:picLocks noChangeAspect="1" noChangeArrowheads="1"/>
          </p:cNvPicPr>
          <p:nvPr/>
        </p:nvPicPr>
        <p:blipFill>
          <a:blip r:embed="rId3" cstate="print">
            <a:lum bright="20000" contrast="30000"/>
          </a:blip>
          <a:srcRect/>
          <a:stretch>
            <a:fillRect/>
          </a:stretch>
        </p:blipFill>
        <p:spPr bwMode="auto">
          <a:xfrm>
            <a:off x="2895600" y="3276600"/>
            <a:ext cx="3276600" cy="609600"/>
          </a:xfrm>
          <a:prstGeom prst="rect">
            <a:avLst/>
          </a:prstGeom>
          <a:noFill/>
        </p:spPr>
      </p:pic>
      <p:sp>
        <p:nvSpPr>
          <p:cNvPr id="6" name="Rectangle 5"/>
          <p:cNvSpPr/>
          <p:nvPr/>
        </p:nvSpPr>
        <p:spPr>
          <a:xfrm>
            <a:off x="1828800" y="5562600"/>
            <a:ext cx="5486400" cy="646331"/>
          </a:xfrm>
          <a:prstGeom prst="rect">
            <a:avLst/>
          </a:prstGeom>
          <a:solidFill>
            <a:schemeClr val="bg1"/>
          </a:solidFill>
          <a:ln w="38100">
            <a:noFill/>
          </a:ln>
        </p:spPr>
        <p:txBody>
          <a:bodyPr wrap="square">
            <a:spAutoFit/>
          </a:bodyPr>
          <a:lstStyle/>
          <a:p>
            <a:pPr algn="ctr"/>
            <a:r>
              <a:rPr lang="en-US" b="1" cap="none" spc="50" dirty="0" err="1">
                <a:ln w="11430"/>
                <a:solidFill>
                  <a:srgbClr val="0000FF"/>
                </a:solidFill>
                <a:effectLst>
                  <a:outerShdw blurRad="76200" dist="50800" dir="5400000" algn="tl" rotWithShape="0">
                    <a:srgbClr val="000000">
                      <a:alpha val="65000"/>
                    </a:srgbClr>
                  </a:outerShdw>
                </a:effectLst>
                <a:latin typeface="Arial Narrow" pitchFamily="34" charset="0"/>
              </a:rPr>
              <a:t>Avodath</a:t>
            </a:r>
            <a:r>
              <a:rPr lang="en-US" b="1" cap="none" spc="50" dirty="0">
                <a:ln w="11430"/>
                <a:solidFill>
                  <a:srgbClr val="0000FF"/>
                </a:solidFill>
                <a:effectLst>
                  <a:outerShdw blurRad="76200" dist="50800" dir="5400000" algn="tl" rotWithShape="0">
                    <a:srgbClr val="000000">
                      <a:alpha val="65000"/>
                    </a:srgbClr>
                  </a:outerShdw>
                </a:effectLst>
                <a:latin typeface="Arial Narrow" pitchFamily="34" charset="0"/>
              </a:rPr>
              <a:t> Yom Kippur  : </a:t>
            </a:r>
            <a:r>
              <a:rPr lang="en-US" b="1" spc="50" dirty="0">
                <a:ln w="11430"/>
                <a:solidFill>
                  <a:srgbClr val="0000FF"/>
                </a:solidFill>
                <a:effectLst>
                  <a:outerShdw blurRad="76200" dist="50800" dir="5400000" algn="tl" rotWithShape="0">
                    <a:srgbClr val="000000">
                      <a:alpha val="65000"/>
                    </a:srgbClr>
                  </a:outerShdw>
                </a:effectLst>
                <a:latin typeface="Arial Narrow" pitchFamily="34" charset="0"/>
              </a:rPr>
              <a:t>The Yom Kippur Service</a:t>
            </a:r>
          </a:p>
          <a:p>
            <a:pPr algn="ctr"/>
            <a:r>
              <a:rPr lang="en-US" b="1" cap="none" spc="50" dirty="0">
                <a:ln w="11430"/>
                <a:solidFill>
                  <a:srgbClr val="0000FF"/>
                </a:solidFill>
                <a:effectLst>
                  <a:outerShdw blurRad="76200" dist="50800" dir="5400000" algn="tl" rotWithShape="0">
                    <a:srgbClr val="000000">
                      <a:alpha val="65000"/>
                    </a:srgbClr>
                  </a:outerShdw>
                </a:effectLst>
                <a:latin typeface="Arial Narrow" pitchFamily="34" charset="0"/>
              </a:rPr>
              <a:t>In The Holy Temple</a:t>
            </a:r>
          </a:p>
        </p:txBody>
      </p:sp>
      <p:sp>
        <p:nvSpPr>
          <p:cNvPr id="7" name="Rectangle 6"/>
          <p:cNvSpPr/>
          <p:nvPr/>
        </p:nvSpPr>
        <p:spPr>
          <a:xfrm>
            <a:off x="7391400" y="304800"/>
            <a:ext cx="681598" cy="144655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8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lgerian" pitchFamily="82" charset="0"/>
              </a:rPr>
              <a:t>?</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gn="ctr">
              <a:buNone/>
            </a:pPr>
            <a:r>
              <a:rPr lang="en-US" sz="2400" b="1" dirty="0"/>
              <a:t>A Quick Prayer before Exiting the Holy of Holies</a:t>
            </a:r>
            <a:br>
              <a:rPr lang="en-US" sz="2400" b="1" dirty="0"/>
            </a:br>
            <a:r>
              <a:rPr lang="en-US" sz="2400" b="1" dirty="0"/>
              <a:t/>
            </a:r>
            <a:br>
              <a:rPr lang="en-US" sz="2400" b="1" dirty="0"/>
            </a:br>
            <a:r>
              <a:rPr lang="en-US" sz="2400" b="1" dirty="0"/>
              <a:t>The </a:t>
            </a:r>
            <a:r>
              <a:rPr lang="en-US" sz="2400" b="1" dirty="0" err="1"/>
              <a:t>Kohen</a:t>
            </a:r>
            <a:r>
              <a:rPr lang="en-US" sz="2400" b="1" dirty="0"/>
              <a:t> </a:t>
            </a:r>
            <a:r>
              <a:rPr lang="en-US" sz="2400" b="1" dirty="0" err="1"/>
              <a:t>Gadol</a:t>
            </a:r>
            <a:r>
              <a:rPr lang="en-US" sz="2400" b="1" dirty="0"/>
              <a:t> exited the Holy of Holies walking backward, out of </a:t>
            </a:r>
            <a:r>
              <a:rPr lang="en-US" sz="2400" b="1" dirty="0">
                <a:solidFill>
                  <a:srgbClr val="FF0000"/>
                </a:solidFill>
              </a:rPr>
              <a:t>fear</a:t>
            </a:r>
            <a:r>
              <a:rPr lang="en-US" sz="2400" b="1" dirty="0"/>
              <a:t> and </a:t>
            </a:r>
            <a:r>
              <a:rPr lang="en-US" sz="2400" b="1" dirty="0">
                <a:solidFill>
                  <a:srgbClr val="FF0000"/>
                </a:solidFill>
              </a:rPr>
              <a:t>humility</a:t>
            </a:r>
            <a:r>
              <a:rPr lang="en-US" sz="2400" b="1" dirty="0"/>
              <a:t>. He then offered </a:t>
            </a:r>
            <a:r>
              <a:rPr lang="en-US" sz="2400" b="1" dirty="0">
                <a:solidFill>
                  <a:srgbClr val="FF0000"/>
                </a:solidFill>
              </a:rPr>
              <a:t>a quick prayer </a:t>
            </a:r>
            <a:r>
              <a:rPr lang="en-US" sz="2400" b="1" dirty="0"/>
              <a:t>while back in the Sanctuary, facing the </a:t>
            </a:r>
            <a:r>
              <a:rPr lang="en-US" sz="2400" b="1" dirty="0" err="1"/>
              <a:t>parochet</a:t>
            </a:r>
            <a:r>
              <a:rPr lang="en-US" sz="2400" b="1" dirty="0"/>
              <a:t> curtain. The </a:t>
            </a:r>
            <a:r>
              <a:rPr lang="en-US" sz="2400" b="1" dirty="0" err="1"/>
              <a:t>Kohen</a:t>
            </a:r>
            <a:r>
              <a:rPr lang="en-US" sz="2400" b="1" dirty="0"/>
              <a:t> </a:t>
            </a:r>
            <a:r>
              <a:rPr lang="en-US" sz="2400" b="1" dirty="0" err="1"/>
              <a:t>Gadol</a:t>
            </a:r>
            <a:r>
              <a:rPr lang="en-US" sz="2400" b="1" dirty="0"/>
              <a:t> kept his prayer short so that </a:t>
            </a:r>
            <a:r>
              <a:rPr lang="en-US" sz="2400" b="1" dirty="0">
                <a:solidFill>
                  <a:srgbClr val="0000FF"/>
                </a:solidFill>
              </a:rPr>
              <a:t>the anxious worshipers outside the Sanctuary would not worry that he had performed the service incorrectly</a:t>
            </a:r>
            <a:r>
              <a:rPr lang="en-US" sz="2400" b="1" dirty="0"/>
              <a:t>, and, as a result, died while in the Holy of Holies.</a:t>
            </a:r>
            <a:r>
              <a:rPr lang="en-US" sz="2400" dirty="0"/>
              <a:t/>
            </a:r>
            <a:br>
              <a:rPr lang="en-US" sz="2400" dirty="0"/>
            </a:br>
            <a:r>
              <a:rPr lang="en-US" sz="2400" dirty="0"/>
              <a:t/>
            </a:r>
            <a:br>
              <a:rPr lang="en-US" sz="2400" dirty="0"/>
            </a:br>
            <a:r>
              <a:rPr lang="en-US" sz="2400" dirty="0"/>
              <a:t>We thank all who contributed to our recent fundraising campaign on behalf of the </a:t>
            </a:r>
            <a:r>
              <a:rPr lang="en-US" sz="2400" dirty="0" err="1"/>
              <a:t>Nezer</a:t>
            </a:r>
            <a:r>
              <a:rPr lang="en-US" sz="2400" dirty="0"/>
              <a:t> </a:t>
            </a:r>
            <a:r>
              <a:rPr lang="en-US" sz="2400" dirty="0" err="1"/>
              <a:t>HaKodesh</a:t>
            </a:r>
            <a:r>
              <a:rPr lang="en-US" sz="2400" dirty="0"/>
              <a:t> Institute for </a:t>
            </a:r>
            <a:r>
              <a:rPr lang="en-US" sz="2400" dirty="0" err="1"/>
              <a:t>Kohanic</a:t>
            </a:r>
            <a:r>
              <a:rPr lang="en-US" sz="2400" dirty="0"/>
              <a:t> Studies. Your participation has helped to make this possible. Your continued support the ongoing research and training programs of </a:t>
            </a:r>
            <a:r>
              <a:rPr lang="en-US" sz="2400" dirty="0" err="1"/>
              <a:t>Nezer</a:t>
            </a:r>
            <a:r>
              <a:rPr lang="en-US" sz="2400" dirty="0"/>
              <a:t> </a:t>
            </a:r>
            <a:r>
              <a:rPr lang="en-US" sz="2400" dirty="0" err="1"/>
              <a:t>HaKodesh</a:t>
            </a:r>
            <a:r>
              <a:rPr lang="en-US" sz="2400" dirty="0"/>
              <a:t> is welcome!</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0" y="1752600"/>
            <a:ext cx="3886200" cy="1143000"/>
          </a:xfrm>
        </p:spPr>
        <p:txBody>
          <a:bodyPr>
            <a:normAutofit fontScale="90000"/>
          </a:bodyPr>
          <a:lstStyle/>
          <a:p>
            <a:r>
              <a:rPr lang="en-US" b="1" dirty="0"/>
              <a:t>Baca :</a:t>
            </a:r>
            <a:br>
              <a:rPr lang="en-US" b="1" dirty="0"/>
            </a:br>
            <a:r>
              <a:rPr lang="en-US" b="1" dirty="0" err="1"/>
              <a:t>M’noorah</a:t>
            </a:r>
            <a:endParaRPr lang="en-US" b="1" dirty="0"/>
          </a:p>
        </p:txBody>
      </p:sp>
      <p:sp>
        <p:nvSpPr>
          <p:cNvPr id="4" name="Rectangle 3"/>
          <p:cNvSpPr/>
          <p:nvPr/>
        </p:nvSpPr>
        <p:spPr>
          <a:xfrm>
            <a:off x="1752600" y="3962400"/>
            <a:ext cx="6234785" cy="1754326"/>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err="1">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Penyalaan</a:t>
            </a:r>
            <a:r>
              <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en-US" sz="5400" b="1" cap="none" spc="50" dirty="0" err="1">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M’noorah</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ctr"/>
            <a:r>
              <a:rPr lang="en-US" sz="5400" b="1" spc="50" dirty="0" err="1">
                <a:ln w="11430"/>
                <a:solidFill>
                  <a:srgbClr val="0000FF"/>
                </a:solidFill>
                <a:effectLst>
                  <a:outerShdw blurRad="76200" dist="50800" dir="5400000" algn="tl" rotWithShape="0">
                    <a:srgbClr val="000000">
                      <a:alpha val="65000"/>
                    </a:srgbClr>
                  </a:outerShdw>
                </a:effectLst>
              </a:rPr>
              <a:t>Ibu</a:t>
            </a:r>
            <a:r>
              <a:rPr lang="en-US" sz="5400" b="1" spc="50" dirty="0">
                <a:ln w="11430"/>
                <a:solidFill>
                  <a:srgbClr val="0000FF"/>
                </a:solidFill>
                <a:effectLst>
                  <a:outerShdw blurRad="76200" dist="50800" dir="5400000" algn="tl" rotWithShape="0">
                    <a:srgbClr val="000000">
                      <a:alpha val="65000"/>
                    </a:srgbClr>
                  </a:outerShdw>
                </a:effectLst>
              </a:rPr>
              <a:t> Lana</a:t>
            </a:r>
            <a:endParaRPr lang="en-US" sz="5400" b="1" cap="none" spc="50" dirty="0">
              <a:ln w="11430"/>
              <a:solidFill>
                <a:srgbClr val="0000FF"/>
              </a:solidFill>
              <a:effectLst>
                <a:outerShdw blurRad="76200" dist="50800" dir="5400000" algn="tl" rotWithShape="0">
                  <a:srgbClr val="000000">
                    <a:alpha val="65000"/>
                  </a:srgbClr>
                </a:outerShdw>
              </a:effectLst>
            </a:endParaRPr>
          </a:p>
        </p:txBody>
      </p:sp>
      <p:pic>
        <p:nvPicPr>
          <p:cNvPr id="2050" name="Picture 2" descr="Image result for ruang suci bait allah"/>
          <p:cNvPicPr>
            <a:picLocks noChangeAspect="1" noChangeArrowheads="1"/>
          </p:cNvPicPr>
          <p:nvPr/>
        </p:nvPicPr>
        <p:blipFill>
          <a:blip r:embed="rId2">
            <a:lum bright="10000" contrast="20000"/>
          </a:blip>
          <a:srcRect/>
          <a:stretch>
            <a:fillRect/>
          </a:stretch>
        </p:blipFill>
        <p:spPr bwMode="auto">
          <a:xfrm>
            <a:off x="1295400" y="762000"/>
            <a:ext cx="3124200" cy="3152667"/>
          </a:xfrm>
          <a:prstGeom prst="rect">
            <a:avLst/>
          </a:prstGeom>
          <a:noFill/>
        </p:spPr>
      </p:pic>
      <p:cxnSp>
        <p:nvCxnSpPr>
          <p:cNvPr id="7" name="Straight Arrow Connector 6"/>
          <p:cNvCxnSpPr/>
          <p:nvPr/>
        </p:nvCxnSpPr>
        <p:spPr>
          <a:xfrm rot="10800000" flipV="1">
            <a:off x="3429000" y="2057400"/>
            <a:ext cx="2057400" cy="30480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990600"/>
            <a:ext cx="7239000" cy="5257800"/>
          </a:xfrm>
          <a:solidFill>
            <a:srgbClr val="FFFF00"/>
          </a:solidFill>
        </p:spPr>
        <p:txBody>
          <a:bodyPr>
            <a:normAutofit fontScale="85000" lnSpcReduction="20000"/>
          </a:bodyPr>
          <a:lstStyle/>
          <a:p>
            <a:pPr algn="ctr">
              <a:buNone/>
            </a:pPr>
            <a:endParaRPr lang="en-US" b="1" dirty="0"/>
          </a:p>
          <a:p>
            <a:pPr algn="ctr">
              <a:buNone/>
            </a:pPr>
            <a:r>
              <a:rPr lang="en-US" b="1" dirty="0"/>
              <a:t>A Quick Prayer before Exiting the Holy of Holies</a:t>
            </a:r>
            <a:br>
              <a:rPr lang="en-US" b="1" dirty="0"/>
            </a:br>
            <a:r>
              <a:rPr lang="en-US" b="1" dirty="0"/>
              <a:t/>
            </a:r>
            <a:br>
              <a:rPr lang="en-US" b="1" dirty="0"/>
            </a:br>
            <a:r>
              <a:rPr lang="en-US" b="1" dirty="0"/>
              <a:t>The </a:t>
            </a:r>
            <a:r>
              <a:rPr lang="en-US" b="1" dirty="0" err="1"/>
              <a:t>Kohen</a:t>
            </a:r>
            <a:r>
              <a:rPr lang="en-US" b="1" dirty="0"/>
              <a:t> </a:t>
            </a:r>
            <a:r>
              <a:rPr lang="en-US" b="1" dirty="0" err="1"/>
              <a:t>Gadol</a:t>
            </a:r>
            <a:r>
              <a:rPr lang="en-US" b="1" dirty="0"/>
              <a:t> exited the Holy of Holies walking backward, out of </a:t>
            </a:r>
            <a:r>
              <a:rPr lang="en-US" b="1" dirty="0">
                <a:solidFill>
                  <a:srgbClr val="FF0000"/>
                </a:solidFill>
                <a:latin typeface="Arial Black" pitchFamily="34" charset="0"/>
              </a:rPr>
              <a:t>fear</a:t>
            </a:r>
            <a:r>
              <a:rPr lang="en-US" b="1" dirty="0"/>
              <a:t> and </a:t>
            </a:r>
            <a:r>
              <a:rPr lang="en-US" b="1" dirty="0">
                <a:solidFill>
                  <a:srgbClr val="FF0000"/>
                </a:solidFill>
                <a:latin typeface="Arial Black" pitchFamily="34" charset="0"/>
              </a:rPr>
              <a:t>humility</a:t>
            </a:r>
            <a:r>
              <a:rPr lang="en-US" b="1" dirty="0"/>
              <a:t>. He then offered </a:t>
            </a:r>
            <a:r>
              <a:rPr lang="en-US" b="1" dirty="0">
                <a:solidFill>
                  <a:srgbClr val="FF0000"/>
                </a:solidFill>
                <a:latin typeface="Arial Black" pitchFamily="34" charset="0"/>
              </a:rPr>
              <a:t>a quick praye</a:t>
            </a:r>
            <a:r>
              <a:rPr lang="en-US" b="1" dirty="0">
                <a:solidFill>
                  <a:srgbClr val="FF0000"/>
                </a:solidFill>
              </a:rPr>
              <a:t>r </a:t>
            </a:r>
            <a:r>
              <a:rPr lang="en-US" b="1" dirty="0"/>
              <a:t>while back in the Sanctuary, facing the </a:t>
            </a:r>
            <a:r>
              <a:rPr lang="en-US" b="1" dirty="0" err="1"/>
              <a:t>parochet</a:t>
            </a:r>
            <a:r>
              <a:rPr lang="en-US" b="1" dirty="0"/>
              <a:t> curtain. The </a:t>
            </a:r>
            <a:r>
              <a:rPr lang="en-US" b="1" dirty="0" err="1"/>
              <a:t>Kohen</a:t>
            </a:r>
            <a:r>
              <a:rPr lang="en-US" b="1" dirty="0"/>
              <a:t> </a:t>
            </a:r>
            <a:r>
              <a:rPr lang="en-US" b="1" dirty="0" err="1"/>
              <a:t>Gadol</a:t>
            </a:r>
            <a:r>
              <a:rPr lang="en-US" b="1" dirty="0"/>
              <a:t> kept his prayer short so that </a:t>
            </a:r>
            <a:r>
              <a:rPr lang="en-US" b="1" dirty="0">
                <a:solidFill>
                  <a:srgbClr val="0000FF"/>
                </a:solidFill>
                <a:latin typeface="Arial Black" pitchFamily="34" charset="0"/>
              </a:rPr>
              <a:t>the anxious worshipers outside the Sanctuary would not worry that he had performed the service incorrectly</a:t>
            </a:r>
            <a:r>
              <a:rPr lang="en-US" b="1" dirty="0"/>
              <a:t>, and, as a result, </a:t>
            </a:r>
          </a:p>
          <a:p>
            <a:pPr algn="ctr">
              <a:buNone/>
            </a:pPr>
            <a:r>
              <a:rPr lang="en-US" b="1" dirty="0"/>
              <a:t>died while in the Holy of Holies.</a:t>
            </a:r>
            <a:r>
              <a:rPr lang="en-US" dirty="0"/>
              <a:t/>
            </a:r>
            <a:br>
              <a:rPr lang="en-US" dirty="0"/>
            </a:br>
            <a:r>
              <a:rPr lang="en-US" dirty="0"/>
              <a:t/>
            </a:r>
            <a:br>
              <a:rPr lang="en-US" dirty="0"/>
            </a:br>
            <a:endParaRPr lang="en-US" dirty="0"/>
          </a:p>
        </p:txBody>
      </p:sp>
      <p:sp>
        <p:nvSpPr>
          <p:cNvPr id="4" name="Down Arrow 3"/>
          <p:cNvSpPr/>
          <p:nvPr/>
        </p:nvSpPr>
        <p:spPr>
          <a:xfrm>
            <a:off x="1524000" y="1066800"/>
            <a:ext cx="762000" cy="381000"/>
          </a:xfrm>
          <a:prstGeom prst="downArrow">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7848600" y="3581400"/>
            <a:ext cx="681598" cy="144655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8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lgerian" pitchFamily="82" charset="0"/>
              </a:rPr>
              <a:t>?</a:t>
            </a:r>
          </a:p>
        </p:txBody>
      </p:sp>
      <p:sp>
        <p:nvSpPr>
          <p:cNvPr id="6" name="Rectangle 5"/>
          <p:cNvSpPr/>
          <p:nvPr/>
        </p:nvSpPr>
        <p:spPr>
          <a:xfrm>
            <a:off x="1752600" y="5562600"/>
            <a:ext cx="5486400" cy="646331"/>
          </a:xfrm>
          <a:prstGeom prst="rect">
            <a:avLst/>
          </a:prstGeom>
          <a:ln w="38100">
            <a:solidFill>
              <a:schemeClr val="tx1"/>
            </a:solidFill>
          </a:ln>
        </p:spPr>
        <p:txBody>
          <a:bodyPr wrap="square">
            <a:spAutoFit/>
          </a:bodyPr>
          <a:lstStyle/>
          <a:p>
            <a:pPr algn="ctr"/>
            <a:r>
              <a:rPr lang="en-US" cap="none" spc="50" dirty="0" err="1">
                <a:ln w="11430"/>
                <a:solidFill>
                  <a:srgbClr val="0000FF"/>
                </a:solidFill>
                <a:effectLst>
                  <a:outerShdw blurRad="76200" dist="50800" dir="5400000" algn="tl" rotWithShape="0">
                    <a:srgbClr val="000000">
                      <a:alpha val="65000"/>
                    </a:srgbClr>
                  </a:outerShdw>
                </a:effectLst>
                <a:latin typeface="Adobe Caslon Pro Bold" pitchFamily="18" charset="0"/>
              </a:rPr>
              <a:t>Avodath</a:t>
            </a:r>
            <a:r>
              <a:rPr lang="en-US" cap="none" spc="50" dirty="0">
                <a:ln w="11430"/>
                <a:solidFill>
                  <a:srgbClr val="0000FF"/>
                </a:solidFill>
                <a:effectLst>
                  <a:outerShdw blurRad="76200" dist="50800" dir="5400000" algn="tl" rotWithShape="0">
                    <a:srgbClr val="000000">
                      <a:alpha val="65000"/>
                    </a:srgbClr>
                  </a:outerShdw>
                </a:effectLst>
                <a:latin typeface="Adobe Caslon Pro Bold" pitchFamily="18" charset="0"/>
              </a:rPr>
              <a:t> Yom Kippur  : </a:t>
            </a:r>
            <a:r>
              <a:rPr lang="en-US" spc="50" dirty="0">
                <a:ln w="11430"/>
                <a:solidFill>
                  <a:srgbClr val="0000FF"/>
                </a:solidFill>
                <a:effectLst>
                  <a:outerShdw blurRad="76200" dist="50800" dir="5400000" algn="tl" rotWithShape="0">
                    <a:srgbClr val="000000">
                      <a:alpha val="65000"/>
                    </a:srgbClr>
                  </a:outerShdw>
                </a:effectLst>
                <a:latin typeface="Adobe Caslon Pro Bold" pitchFamily="18" charset="0"/>
              </a:rPr>
              <a:t>The Yom Kippur Service</a:t>
            </a:r>
          </a:p>
          <a:p>
            <a:pPr algn="ctr"/>
            <a:r>
              <a:rPr lang="en-US" cap="none" spc="50" dirty="0">
                <a:ln w="11430"/>
                <a:solidFill>
                  <a:srgbClr val="0000FF"/>
                </a:solidFill>
                <a:effectLst>
                  <a:outerShdw blurRad="76200" dist="50800" dir="5400000" algn="tl" rotWithShape="0">
                    <a:srgbClr val="000000">
                      <a:alpha val="65000"/>
                    </a:srgbClr>
                  </a:outerShdw>
                </a:effectLst>
                <a:latin typeface="Adobe Caslon Pro Bold" pitchFamily="18" charset="0"/>
              </a:rPr>
              <a:t>In The Holy Temple</a:t>
            </a: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9458" name="Picture 2" descr="https://scontent-sin6-1.xx.fbcdn.net/v/t1.0-9/14657331_10150720625489969_6828934223899588751_n.jpg?oh=a388fc007485cb0ad05d8368d45e788b&amp;oe=586DFA3B"/>
          <p:cNvPicPr>
            <a:picLocks noChangeAspect="1" noChangeArrowheads="1"/>
          </p:cNvPicPr>
          <p:nvPr/>
        </p:nvPicPr>
        <p:blipFill>
          <a:blip r:embed="rId2"/>
          <a:srcRect r="5063"/>
          <a:stretch>
            <a:fillRect/>
          </a:stretch>
        </p:blipFill>
        <p:spPr bwMode="auto">
          <a:xfrm>
            <a:off x="1524000" y="381000"/>
            <a:ext cx="6248400" cy="6019800"/>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n-US" dirty="0"/>
              <a:t>Sprinkling the Blood before the </a:t>
            </a:r>
            <a:r>
              <a:rPr lang="en-US" dirty="0" err="1"/>
              <a:t>Parochet</a:t>
            </a:r>
            <a:r>
              <a:rPr lang="en-US" dirty="0"/>
              <a:t/>
            </a:r>
            <a:br>
              <a:rPr lang="en-US" dirty="0"/>
            </a:br>
            <a:r>
              <a:rPr lang="en-US" dirty="0"/>
              <a:t/>
            </a:r>
            <a:br>
              <a:rPr lang="en-US" dirty="0"/>
            </a:br>
            <a:r>
              <a:rPr lang="en-US" dirty="0"/>
              <a:t>The </a:t>
            </a:r>
            <a:r>
              <a:rPr lang="en-US" dirty="0" err="1"/>
              <a:t>Kohen</a:t>
            </a:r>
            <a:r>
              <a:rPr lang="en-US" dirty="0"/>
              <a:t> </a:t>
            </a:r>
            <a:r>
              <a:rPr lang="en-US" dirty="0" err="1"/>
              <a:t>Gadol</a:t>
            </a:r>
            <a:r>
              <a:rPr lang="en-US" dirty="0"/>
              <a:t> then sprinkled separately the blood of the </a:t>
            </a:r>
            <a:r>
              <a:rPr lang="en-US" dirty="0" err="1"/>
              <a:t>buill</a:t>
            </a:r>
            <a:r>
              <a:rPr lang="en-US" dirty="0"/>
              <a:t> offering and the blood of the goat offering toward the </a:t>
            </a:r>
            <a:r>
              <a:rPr lang="en-US" dirty="0" err="1"/>
              <a:t>parochet</a:t>
            </a:r>
            <a:r>
              <a:rPr lang="en-US" dirty="0"/>
              <a:t> curtain, one times upward and seven times in a downward direction, not onto the </a:t>
            </a:r>
            <a:r>
              <a:rPr lang="en-US" dirty="0" err="1"/>
              <a:t>parochet</a:t>
            </a:r>
            <a:r>
              <a:rPr lang="en-US" dirty="0"/>
              <a:t> itself, but onto the Sanctuary floor just before the </a:t>
            </a:r>
            <a:r>
              <a:rPr lang="en-US" dirty="0" err="1"/>
              <a:t>parochet</a:t>
            </a:r>
            <a:r>
              <a:rPr lang="en-US" dirty="0"/>
              <a:t>.</a:t>
            </a:r>
            <a:br>
              <a:rPr lang="en-US" dirty="0"/>
            </a:br>
            <a:r>
              <a:rPr lang="en-US" dirty="0"/>
              <a:t/>
            </a:r>
            <a:br>
              <a:rPr lang="en-US" dirty="0"/>
            </a:br>
            <a:r>
              <a:rPr lang="en-US" dirty="0"/>
              <a:t>We thank all who contributed to our recent fundraising campaign on behalf of the </a:t>
            </a:r>
            <a:r>
              <a:rPr lang="en-US" dirty="0" err="1"/>
              <a:t>Nezer</a:t>
            </a:r>
            <a:r>
              <a:rPr lang="en-US" dirty="0"/>
              <a:t> </a:t>
            </a:r>
            <a:r>
              <a:rPr lang="en-US" dirty="0" err="1"/>
              <a:t>HaKodesh</a:t>
            </a:r>
            <a:r>
              <a:rPr lang="en-US" dirty="0"/>
              <a:t> Institute for </a:t>
            </a:r>
            <a:r>
              <a:rPr lang="en-US" dirty="0" err="1"/>
              <a:t>Kohanic</a:t>
            </a:r>
            <a:r>
              <a:rPr lang="en-US" dirty="0"/>
              <a:t> Studies. Your participation has helped to make this possible. Your continued support the ongoing research and training programs of </a:t>
            </a:r>
            <a:r>
              <a:rPr lang="en-US" dirty="0" err="1"/>
              <a:t>Nezer</a:t>
            </a:r>
            <a:r>
              <a:rPr lang="en-US" dirty="0"/>
              <a:t> </a:t>
            </a:r>
            <a:r>
              <a:rPr lang="en-US" dirty="0" err="1"/>
              <a:t>HaKodesh</a:t>
            </a:r>
            <a:r>
              <a:rPr lang="en-US" dirty="0"/>
              <a:t> is welcome!</a:t>
            </a: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0482" name="Picture 2" descr="https://scontent-sin6-1.xx.fbcdn.net/v/t1.0-9/14519783_10150720625879969_6029586208229093677_n.jpg?oh=aeafcd829c732e4fc0982640c2e52b6f&amp;oe=58ACA775"/>
          <p:cNvPicPr>
            <a:picLocks noChangeAspect="1" noChangeArrowheads="1"/>
          </p:cNvPicPr>
          <p:nvPr/>
        </p:nvPicPr>
        <p:blipFill>
          <a:blip r:embed="rId2"/>
          <a:srcRect r="5405"/>
          <a:stretch>
            <a:fillRect/>
          </a:stretch>
        </p:blipFill>
        <p:spPr bwMode="auto">
          <a:xfrm>
            <a:off x="1905000" y="609600"/>
            <a:ext cx="5334000" cy="5638801"/>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2" descr="Image result for ruang suci bait allah"/>
          <p:cNvPicPr>
            <a:picLocks noChangeAspect="1" noChangeArrowheads="1"/>
          </p:cNvPicPr>
          <p:nvPr/>
        </p:nvPicPr>
        <p:blipFill>
          <a:blip r:embed="rId2">
            <a:lum contrast="20000"/>
          </a:blip>
          <a:srcRect/>
          <a:stretch>
            <a:fillRect/>
          </a:stretch>
        </p:blipFill>
        <p:spPr bwMode="auto">
          <a:xfrm>
            <a:off x="1219200" y="990600"/>
            <a:ext cx="6943981" cy="4762501"/>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a:buNone/>
            </a:pPr>
            <a:r>
              <a:rPr lang="en-US" dirty="0"/>
              <a:t>Sanctifying the Golden Incense Altar</a:t>
            </a:r>
            <a:br>
              <a:rPr lang="en-US" dirty="0"/>
            </a:br>
            <a:r>
              <a:rPr lang="en-US" dirty="0"/>
              <a:t/>
            </a:r>
            <a:br>
              <a:rPr lang="en-US" dirty="0"/>
            </a:br>
            <a:r>
              <a:rPr lang="en-US" dirty="0"/>
              <a:t>Next, the </a:t>
            </a:r>
            <a:r>
              <a:rPr lang="en-US" dirty="0" err="1"/>
              <a:t>Kohen</a:t>
            </a:r>
            <a:r>
              <a:rPr lang="en-US" dirty="0"/>
              <a:t> </a:t>
            </a:r>
            <a:r>
              <a:rPr lang="en-US" dirty="0" err="1"/>
              <a:t>Gadol</a:t>
            </a:r>
            <a:r>
              <a:rPr lang="en-US" dirty="0"/>
              <a:t> then purified and sanctified the golden incense altar by sprinkling a mixture of the blood of the bull and the goat </a:t>
            </a:r>
            <a:r>
              <a:rPr lang="en-US" dirty="0" err="1"/>
              <a:t>ont</a:t>
            </a:r>
            <a:r>
              <a:rPr lang="en-US" dirty="0"/>
              <a:t> the four corners of the altar and then onto the center of the altar's top surface.</a:t>
            </a:r>
            <a:br>
              <a:rPr lang="en-US" dirty="0"/>
            </a:br>
            <a:r>
              <a:rPr lang="en-US" dirty="0"/>
              <a:t/>
            </a:r>
            <a:br>
              <a:rPr lang="en-US" dirty="0"/>
            </a:br>
            <a:r>
              <a:rPr lang="en-US" dirty="0"/>
              <a:t>We thank all who contributed to our recent fundraising campaign on behalf of the </a:t>
            </a:r>
            <a:r>
              <a:rPr lang="en-US" dirty="0" err="1"/>
              <a:t>Nezer</a:t>
            </a:r>
            <a:r>
              <a:rPr lang="en-US" dirty="0"/>
              <a:t> </a:t>
            </a:r>
            <a:r>
              <a:rPr lang="en-US" dirty="0" err="1"/>
              <a:t>HaKodesh</a:t>
            </a:r>
            <a:r>
              <a:rPr lang="en-US" dirty="0"/>
              <a:t> Institute for </a:t>
            </a:r>
            <a:r>
              <a:rPr lang="en-US" dirty="0" err="1"/>
              <a:t>Kohanic</a:t>
            </a:r>
            <a:r>
              <a:rPr lang="en-US" dirty="0"/>
              <a:t> Studies. Your participation has helped to make this possible. Your continued support the ongoing research and training programs of </a:t>
            </a:r>
            <a:r>
              <a:rPr lang="en-US" dirty="0" err="1"/>
              <a:t>Nezer</a:t>
            </a:r>
            <a:r>
              <a:rPr lang="en-US" dirty="0"/>
              <a:t> </a:t>
            </a:r>
            <a:r>
              <a:rPr lang="en-US" dirty="0" err="1"/>
              <a:t>HaKodesh</a:t>
            </a:r>
            <a:r>
              <a:rPr lang="en-US" dirty="0"/>
              <a:t> is welcome!</a:t>
            </a: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1506" name="Picture 2" descr="https://scontent-sin6-1.xx.fbcdn.net/v/t1.0-9/14642396_10150720626084969_8835683956678813449_n.jpg?oh=e10edbf1aad897f55a3cd97af5212d5e&amp;oe=58618C33"/>
          <p:cNvPicPr>
            <a:picLocks noChangeAspect="1" noChangeArrowheads="1"/>
          </p:cNvPicPr>
          <p:nvPr/>
        </p:nvPicPr>
        <p:blipFill>
          <a:blip r:embed="rId2"/>
          <a:srcRect r="4767"/>
          <a:stretch>
            <a:fillRect/>
          </a:stretch>
        </p:blipFill>
        <p:spPr bwMode="auto">
          <a:xfrm>
            <a:off x="1600200" y="304800"/>
            <a:ext cx="5486400" cy="5761038"/>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a:buNone/>
            </a:pPr>
            <a:r>
              <a:rPr lang="en-US" dirty="0"/>
              <a:t>The Remaining Blood</a:t>
            </a:r>
            <a:br>
              <a:rPr lang="en-US" dirty="0"/>
            </a:br>
            <a:r>
              <a:rPr lang="en-US" dirty="0"/>
              <a:t/>
            </a:r>
            <a:br>
              <a:rPr lang="en-US" dirty="0"/>
            </a:br>
            <a:r>
              <a:rPr lang="en-US" dirty="0"/>
              <a:t>Having completed the sprinkling of the blood in the inner and outer Sanctuaries, the </a:t>
            </a:r>
            <a:r>
              <a:rPr lang="en-US" dirty="0" err="1"/>
              <a:t>Kohen</a:t>
            </a:r>
            <a:r>
              <a:rPr lang="en-US" dirty="0"/>
              <a:t> </a:t>
            </a:r>
            <a:r>
              <a:rPr lang="en-US" dirty="0" err="1"/>
              <a:t>Gadol</a:t>
            </a:r>
            <a:r>
              <a:rPr lang="en-US" dirty="0"/>
              <a:t> then poured the remaining blood onto the base of the southwest corner of the base of the </a:t>
            </a:r>
            <a:r>
              <a:rPr lang="en-US" dirty="0" err="1"/>
              <a:t>outter</a:t>
            </a:r>
            <a:r>
              <a:rPr lang="en-US" dirty="0"/>
              <a:t> stone altar, into a drainage hole.</a:t>
            </a:r>
            <a:br>
              <a:rPr lang="en-US" dirty="0"/>
            </a:br>
            <a:r>
              <a:rPr lang="en-US" dirty="0"/>
              <a:t/>
            </a:r>
            <a:br>
              <a:rPr lang="en-US" dirty="0"/>
            </a:br>
            <a:r>
              <a:rPr lang="en-US" dirty="0"/>
              <a:t>With this we conclude our series on the service of the </a:t>
            </a:r>
            <a:r>
              <a:rPr lang="en-US" dirty="0" err="1"/>
              <a:t>Kohen</a:t>
            </a:r>
            <a:r>
              <a:rPr lang="en-US" dirty="0"/>
              <a:t> </a:t>
            </a:r>
            <a:r>
              <a:rPr lang="en-US" dirty="0" err="1"/>
              <a:t>Gadol</a:t>
            </a:r>
            <a:r>
              <a:rPr lang="en-US" dirty="0"/>
              <a:t> in the Holy Temple on Yom Kippur.</a:t>
            </a:r>
            <a:br>
              <a:rPr lang="en-US" dirty="0"/>
            </a:br>
            <a:r>
              <a:rPr lang="en-US" dirty="0"/>
              <a:t/>
            </a:r>
            <a:br>
              <a:rPr lang="en-US" dirty="0"/>
            </a:br>
            <a:r>
              <a:rPr lang="en-US" dirty="0"/>
              <a:t>We thank all who contributed to our recent fundraising campaign on behalf of the </a:t>
            </a:r>
            <a:r>
              <a:rPr lang="en-US" dirty="0" err="1"/>
              <a:t>Nezer</a:t>
            </a:r>
            <a:r>
              <a:rPr lang="en-US" dirty="0"/>
              <a:t> </a:t>
            </a:r>
            <a:r>
              <a:rPr lang="en-US" dirty="0" err="1"/>
              <a:t>HaKodesh</a:t>
            </a:r>
            <a:r>
              <a:rPr lang="en-US" dirty="0"/>
              <a:t> Institute for </a:t>
            </a:r>
            <a:r>
              <a:rPr lang="en-US" dirty="0" err="1"/>
              <a:t>Kohanic</a:t>
            </a:r>
            <a:r>
              <a:rPr lang="en-US" dirty="0"/>
              <a:t> Studies. Your participation has helped to make this possible. Your continued support the ongoing research and training programs of </a:t>
            </a:r>
            <a:r>
              <a:rPr lang="en-US" dirty="0" err="1"/>
              <a:t>Nezer</a:t>
            </a:r>
            <a:r>
              <a:rPr lang="en-US" dirty="0"/>
              <a:t> </a:t>
            </a:r>
            <a:r>
              <a:rPr lang="en-US" dirty="0" err="1"/>
              <a:t>HaKodesh</a:t>
            </a:r>
            <a:r>
              <a:rPr lang="en-US" dirty="0"/>
              <a:t> is welcome!</a:t>
            </a: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2530" name="Picture 2" descr="https://scontent-sin6-1.xx.fbcdn.net/v/t1.0-9/14671215_10150720622034969_5714189208423513962_n.jpg?oh=b06a61d4c439dd5708ca6f9681d09b12&amp;oe=58A51258"/>
          <p:cNvPicPr>
            <a:picLocks noChangeAspect="1" noChangeArrowheads="1"/>
          </p:cNvPicPr>
          <p:nvPr/>
        </p:nvPicPr>
        <p:blipFill>
          <a:blip r:embed="rId2"/>
          <a:srcRect r="5013"/>
          <a:stretch>
            <a:fillRect/>
          </a:stretch>
        </p:blipFill>
        <p:spPr bwMode="auto">
          <a:xfrm>
            <a:off x="2057400" y="561552"/>
            <a:ext cx="5181600" cy="5455074"/>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55000" lnSpcReduction="20000"/>
          </a:bodyPr>
          <a:lstStyle/>
          <a:p>
            <a:pPr>
              <a:buNone/>
            </a:pPr>
            <a:r>
              <a:rPr lang="en-US" dirty="0"/>
              <a:t>Handling the Incense</a:t>
            </a:r>
            <a:br>
              <a:rPr lang="en-US" dirty="0"/>
            </a:br>
            <a:r>
              <a:rPr lang="en-US" dirty="0"/>
              <a:t/>
            </a:r>
            <a:br>
              <a:rPr lang="en-US" dirty="0"/>
            </a:br>
            <a:r>
              <a:rPr lang="en-US" dirty="0"/>
              <a:t>"And he shall take a pan full of burning coals from upon the altar, from before </a:t>
            </a:r>
            <a:r>
              <a:rPr lang="en-US" dirty="0" err="1"/>
              <a:t>HaShem</a:t>
            </a:r>
            <a:r>
              <a:rPr lang="en-US" dirty="0"/>
              <a:t>, and both hands' full of fine incense, and bring it within the dividing curtain. And he shall place the incense upon the fire, before </a:t>
            </a:r>
            <a:r>
              <a:rPr lang="en-US" dirty="0" err="1"/>
              <a:t>HaShem</a:t>
            </a:r>
            <a:r>
              <a:rPr lang="en-US" dirty="0"/>
              <a:t>, so that the cloud of the incense shall envelope the ark cover that is over the tablets of Testimony, so that he shall not die." (Leviticus 16:12-13)</a:t>
            </a:r>
            <a:br>
              <a:rPr lang="en-US" dirty="0"/>
            </a:br>
            <a:r>
              <a:rPr lang="en-US" dirty="0"/>
              <a:t/>
            </a:r>
            <a:br>
              <a:rPr lang="en-US" dirty="0"/>
            </a:br>
            <a:r>
              <a:rPr lang="en-US" dirty="0"/>
              <a:t>Pouring the incense from the golden vessel into his hands was the most challenging task of the </a:t>
            </a:r>
            <a:r>
              <a:rPr lang="en-US" dirty="0" err="1"/>
              <a:t>Kohen</a:t>
            </a:r>
            <a:r>
              <a:rPr lang="en-US" dirty="0"/>
              <a:t> </a:t>
            </a:r>
            <a:r>
              <a:rPr lang="en-US" dirty="0" err="1"/>
              <a:t>Gadol's</a:t>
            </a:r>
            <a:r>
              <a:rPr lang="en-US" dirty="0"/>
              <a:t> entire service. In order to do so without spilling even a single grain of incense, the </a:t>
            </a:r>
            <a:r>
              <a:rPr lang="en-US" dirty="0" err="1"/>
              <a:t>Kohen</a:t>
            </a:r>
            <a:r>
              <a:rPr lang="en-US" dirty="0"/>
              <a:t> </a:t>
            </a:r>
            <a:r>
              <a:rPr lang="en-US" dirty="0" err="1"/>
              <a:t>Gadol</a:t>
            </a:r>
            <a:r>
              <a:rPr lang="en-US" dirty="0"/>
              <a:t> needed to grasp the vessel with his fingertips or between his teeth, and using his thumbs, slowly edge the incense into his palms, not spilling a drop.</a:t>
            </a:r>
            <a:br>
              <a:rPr lang="en-US" dirty="0"/>
            </a:br>
            <a:r>
              <a:rPr lang="en-US" dirty="0"/>
              <a:t/>
            </a:r>
            <a:br>
              <a:rPr lang="en-US" dirty="0"/>
            </a:br>
            <a:r>
              <a:rPr lang="en-US" dirty="0"/>
              <a:t>We thank all who contributed to our recent fundraising campaign on behalf of the </a:t>
            </a:r>
            <a:r>
              <a:rPr lang="en-US" dirty="0" err="1"/>
              <a:t>Nezer</a:t>
            </a:r>
            <a:r>
              <a:rPr lang="en-US" dirty="0"/>
              <a:t> </a:t>
            </a:r>
            <a:r>
              <a:rPr lang="en-US" dirty="0" err="1"/>
              <a:t>HaKodesh</a:t>
            </a:r>
            <a:r>
              <a:rPr lang="en-US" dirty="0"/>
              <a:t> Institute for </a:t>
            </a:r>
            <a:r>
              <a:rPr lang="en-US" dirty="0" err="1"/>
              <a:t>Kohanic</a:t>
            </a:r>
            <a:r>
              <a:rPr lang="en-US" dirty="0"/>
              <a:t> Studies. Your participation has helped to make this possible. Your continued support the ongoing research and training programs of </a:t>
            </a:r>
            <a:r>
              <a:rPr lang="en-US" dirty="0" err="1"/>
              <a:t>Nezer</a:t>
            </a:r>
            <a:r>
              <a:rPr lang="en-US" dirty="0"/>
              <a:t> </a:t>
            </a:r>
            <a:r>
              <a:rPr lang="en-US" dirty="0" err="1"/>
              <a:t>HaKodesh</a:t>
            </a:r>
            <a:r>
              <a:rPr lang="en-US" dirty="0"/>
              <a:t> is welcome! </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1"/>
          <p:cNvSpPr>
            <a:spLocks noGrp="1"/>
          </p:cNvSpPr>
          <p:nvPr>
            <p:ph type="title"/>
          </p:nvPr>
        </p:nvSpPr>
        <p:spPr>
          <a:xfrm>
            <a:off x="1905000" y="5334000"/>
            <a:ext cx="5486400" cy="1143000"/>
          </a:xfrm>
          <a:solidFill>
            <a:srgbClr val="FFFF00"/>
          </a:solidFill>
        </p:spPr>
        <p:txBody>
          <a:bodyPr>
            <a:normAutofit/>
          </a:bodyPr>
          <a:lstStyle/>
          <a:p>
            <a:r>
              <a:rPr lang="en-US" sz="2800" b="1" dirty="0"/>
              <a:t>Di </a:t>
            </a:r>
            <a:r>
              <a:rPr lang="en-US" sz="2800" b="1" dirty="0" err="1"/>
              <a:t>Gereja</a:t>
            </a:r>
            <a:r>
              <a:rPr lang="en-US" sz="2800" b="1" dirty="0"/>
              <a:t> , </a:t>
            </a:r>
            <a:r>
              <a:rPr lang="en-US" sz="2800" b="1" dirty="0" err="1"/>
              <a:t>spt</a:t>
            </a:r>
            <a:r>
              <a:rPr lang="en-US" sz="2800" b="1" dirty="0"/>
              <a:t> </a:t>
            </a:r>
            <a:r>
              <a:rPr lang="en-US" sz="2800" b="1" dirty="0" err="1"/>
              <a:t>itu</a:t>
            </a:r>
            <a:r>
              <a:rPr lang="en-US" sz="2800" b="1" dirty="0"/>
              <a:t> </a:t>
            </a:r>
            <a:r>
              <a:rPr lang="en-US" sz="2800" b="1" dirty="0" err="1"/>
              <a:t>juga</a:t>
            </a:r>
            <a:r>
              <a:rPr lang="en-US" sz="2800" b="1" dirty="0"/>
              <a:t> </a:t>
            </a:r>
            <a:r>
              <a:rPr lang="en-US" sz="2800" b="1" dirty="0" err="1"/>
              <a:t>banyaaak</a:t>
            </a:r>
            <a:r>
              <a:rPr lang="en-US" sz="2800" b="1" dirty="0"/>
              <a:t> !!!</a:t>
            </a:r>
          </a:p>
        </p:txBody>
      </p:sp>
      <p:pic>
        <p:nvPicPr>
          <p:cNvPr id="142338" name="Picture 2" descr="https://scontent-sin6-1.xx.fbcdn.net/v/t1.0-9/14610993_10210825762469199_533513789240804462_n.jpg?oh=7f572d99f7c56d3efa6f11e5be639ae3&amp;oe=589A4974"/>
          <p:cNvPicPr>
            <a:picLocks noChangeAspect="1" noChangeArrowheads="1"/>
          </p:cNvPicPr>
          <p:nvPr/>
        </p:nvPicPr>
        <p:blipFill>
          <a:blip r:embed="rId2">
            <a:lum contrast="20000"/>
          </a:blip>
          <a:srcRect l="1333" t="8000" r="8000" b="13333"/>
          <a:stretch>
            <a:fillRect/>
          </a:stretch>
        </p:blipFill>
        <p:spPr bwMode="auto">
          <a:xfrm>
            <a:off x="1676400" y="533400"/>
            <a:ext cx="5692140" cy="4800600"/>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3554" name="Picture 2" descr="https://scontent-sin6-1.xx.fbcdn.net/v/t1.0-9/14708192_10150720622479969_3859135752054395621_n.jpg?oh=6031f9916fdf51240a08513e5bc1f331&amp;oe=585FA370"/>
          <p:cNvPicPr>
            <a:picLocks noChangeAspect="1" noChangeArrowheads="1"/>
          </p:cNvPicPr>
          <p:nvPr/>
        </p:nvPicPr>
        <p:blipFill>
          <a:blip r:embed="rId2"/>
          <a:srcRect r="4169"/>
          <a:stretch>
            <a:fillRect/>
          </a:stretch>
        </p:blipFill>
        <p:spPr bwMode="auto">
          <a:xfrm>
            <a:off x="1752600" y="685800"/>
            <a:ext cx="5181600" cy="5407026"/>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55000" lnSpcReduction="20000"/>
          </a:bodyPr>
          <a:lstStyle/>
          <a:p>
            <a:pPr>
              <a:buNone/>
            </a:pPr>
            <a:r>
              <a:rPr lang="en-US" dirty="0"/>
              <a:t>Handling the Incense</a:t>
            </a:r>
            <a:br>
              <a:rPr lang="en-US" dirty="0"/>
            </a:br>
            <a:r>
              <a:rPr lang="en-US" dirty="0"/>
              <a:t/>
            </a:r>
            <a:br>
              <a:rPr lang="en-US" dirty="0"/>
            </a:br>
            <a:r>
              <a:rPr lang="en-US" dirty="0"/>
              <a:t>"And he shall take a pan full of burning coals from upon the altar, from before </a:t>
            </a:r>
            <a:r>
              <a:rPr lang="en-US" dirty="0" err="1"/>
              <a:t>HaShem</a:t>
            </a:r>
            <a:r>
              <a:rPr lang="en-US" dirty="0"/>
              <a:t>, and both hands' full of fine incense, and bring it within the dividing curtain. And he shall place the incense upon the fire, before </a:t>
            </a:r>
            <a:r>
              <a:rPr lang="en-US" dirty="0" err="1"/>
              <a:t>HaShem</a:t>
            </a:r>
            <a:r>
              <a:rPr lang="en-US" dirty="0"/>
              <a:t>, so that the cloud of the incense shall envelope the ark cover that is over the tablets of Testimony, so that he shall not die." (Leviticus 16:12-13)</a:t>
            </a:r>
            <a:br>
              <a:rPr lang="en-US" dirty="0"/>
            </a:br>
            <a:r>
              <a:rPr lang="en-US" dirty="0"/>
              <a:t/>
            </a:r>
            <a:br>
              <a:rPr lang="en-US" dirty="0"/>
            </a:br>
            <a:r>
              <a:rPr lang="en-US" dirty="0"/>
              <a:t>Pouring the incense from the golden vessel into his hands was the most challenging task of the </a:t>
            </a:r>
            <a:r>
              <a:rPr lang="en-US" dirty="0" err="1"/>
              <a:t>Kohen</a:t>
            </a:r>
            <a:r>
              <a:rPr lang="en-US" dirty="0"/>
              <a:t> </a:t>
            </a:r>
            <a:r>
              <a:rPr lang="en-US" dirty="0" err="1"/>
              <a:t>Gadol's</a:t>
            </a:r>
            <a:r>
              <a:rPr lang="en-US" dirty="0"/>
              <a:t> entire service. In order to do so without spilling even a single grain of incense, the </a:t>
            </a:r>
            <a:r>
              <a:rPr lang="en-US" dirty="0" err="1"/>
              <a:t>Kohen</a:t>
            </a:r>
            <a:r>
              <a:rPr lang="en-US" dirty="0"/>
              <a:t> </a:t>
            </a:r>
            <a:r>
              <a:rPr lang="en-US" dirty="0" err="1"/>
              <a:t>Gadol</a:t>
            </a:r>
            <a:r>
              <a:rPr lang="en-US" dirty="0"/>
              <a:t> needed to grasp the vessel with his fingertips or between his teeth, and using his thumbs, slowly edge the incense into his palms, not spilling a drop.</a:t>
            </a:r>
            <a:br>
              <a:rPr lang="en-US" dirty="0"/>
            </a:br>
            <a:r>
              <a:rPr lang="en-US" dirty="0"/>
              <a:t/>
            </a:r>
            <a:br>
              <a:rPr lang="en-US" dirty="0"/>
            </a:br>
            <a:r>
              <a:rPr lang="en-US" dirty="0"/>
              <a:t>We thank all who contributed to our recent fundraising campaign on behalf of the </a:t>
            </a:r>
            <a:r>
              <a:rPr lang="en-US" dirty="0" err="1"/>
              <a:t>Nezer</a:t>
            </a:r>
            <a:r>
              <a:rPr lang="en-US" dirty="0"/>
              <a:t> </a:t>
            </a:r>
            <a:r>
              <a:rPr lang="en-US" dirty="0" err="1"/>
              <a:t>HaKodesh</a:t>
            </a:r>
            <a:r>
              <a:rPr lang="en-US" dirty="0"/>
              <a:t> Institute for </a:t>
            </a:r>
            <a:r>
              <a:rPr lang="en-US" dirty="0" err="1"/>
              <a:t>Kohanic</a:t>
            </a:r>
            <a:r>
              <a:rPr lang="en-US" dirty="0"/>
              <a:t> Studies. Your participation has helped to make this possible. Your continued support the ongoing research and training programs of </a:t>
            </a:r>
            <a:r>
              <a:rPr lang="en-US" dirty="0" err="1"/>
              <a:t>Nezer</a:t>
            </a:r>
            <a:r>
              <a:rPr lang="en-US" dirty="0"/>
              <a:t> </a:t>
            </a:r>
            <a:r>
              <a:rPr lang="en-US" dirty="0" err="1"/>
              <a:t>HaKodesh</a:t>
            </a:r>
            <a:r>
              <a:rPr lang="en-US" dirty="0"/>
              <a:t> is welcome! </a:t>
            </a:r>
            <a:r>
              <a:rPr lang="en-US" dirty="0">
                <a:hlinkClick r:id="rId2"/>
              </a:rPr>
              <a:t>https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26" name="Picture 2" descr="https://scontent-sin6-1.xx.fbcdn.net/v/t1.0-1/p160x160/558374_468651874968_1711713180_n.jpg?oh=a531dcf69bf1a01f6a1462f5c4038364&amp;oe=586007E0"/>
          <p:cNvPicPr>
            <a:picLocks noChangeAspect="1" noChangeArrowheads="1"/>
          </p:cNvPicPr>
          <p:nvPr/>
        </p:nvPicPr>
        <p:blipFill>
          <a:blip r:embed="rId2">
            <a:lum contrast="20000"/>
          </a:blip>
          <a:srcRect/>
          <a:stretch>
            <a:fillRect/>
          </a:stretch>
        </p:blipFill>
        <p:spPr bwMode="auto">
          <a:xfrm>
            <a:off x="4800600" y="2926080"/>
            <a:ext cx="3200400" cy="2560322"/>
          </a:xfrm>
          <a:prstGeom prst="rect">
            <a:avLst/>
          </a:prstGeom>
          <a:noFill/>
        </p:spPr>
      </p:pic>
      <p:sp>
        <p:nvSpPr>
          <p:cNvPr id="2" name="Title 1"/>
          <p:cNvSpPr>
            <a:spLocks noGrp="1"/>
          </p:cNvSpPr>
          <p:nvPr>
            <p:ph type="title"/>
          </p:nvPr>
        </p:nvSpPr>
        <p:spPr>
          <a:xfrm>
            <a:off x="304800" y="1295400"/>
            <a:ext cx="8229600" cy="1143000"/>
          </a:xfrm>
        </p:spPr>
        <p:txBody>
          <a:bodyPr>
            <a:noAutofit/>
          </a:bodyPr>
          <a:lstStyle/>
          <a:p>
            <a:pPr>
              <a:lnSpc>
                <a:spcPts val="2700"/>
              </a:lnSpc>
            </a:pPr>
            <a:r>
              <a:rPr lang="en-US" sz="2800" b="1" dirty="0" err="1">
                <a:latin typeface="Arial Black" pitchFamily="34" charset="0"/>
              </a:rPr>
              <a:t>Makna</a:t>
            </a:r>
            <a:r>
              <a:rPr lang="en-US" sz="2800" b="1" dirty="0">
                <a:latin typeface="Arial Black" pitchFamily="34" charset="0"/>
              </a:rPr>
              <a:t> Yom Kippur</a:t>
            </a:r>
            <a:r>
              <a:rPr lang="en-US" sz="2800" b="1" dirty="0"/>
              <a:t/>
            </a:r>
            <a:br>
              <a:rPr lang="en-US" sz="2800" b="1" dirty="0"/>
            </a:br>
            <a:r>
              <a:rPr lang="en-US" sz="2800" b="1" dirty="0" err="1"/>
              <a:t>utk</a:t>
            </a:r>
            <a:r>
              <a:rPr lang="en-US" sz="2800" b="1" dirty="0"/>
              <a:t> </a:t>
            </a:r>
            <a:r>
              <a:rPr lang="en-US" sz="2800" b="1" dirty="0" err="1"/>
              <a:t>kita</a:t>
            </a:r>
            <a:r>
              <a:rPr lang="en-US" sz="2800" b="1" dirty="0"/>
              <a:t> </a:t>
            </a:r>
            <a:r>
              <a:rPr lang="en-US" sz="2800" b="1" dirty="0" err="1"/>
              <a:t>yg</a:t>
            </a:r>
            <a:r>
              <a:rPr lang="en-US" sz="2800" b="1" dirty="0"/>
              <a:t> </a:t>
            </a:r>
            <a:r>
              <a:rPr lang="en-US" sz="2800" b="1" dirty="0" err="1">
                <a:solidFill>
                  <a:srgbClr val="FF0000"/>
                </a:solidFill>
                <a:latin typeface="Arial Black" pitchFamily="34" charset="0"/>
              </a:rPr>
              <a:t>Percaya</a:t>
            </a:r>
            <a:r>
              <a:rPr lang="en-US" sz="2800" b="1" dirty="0">
                <a:solidFill>
                  <a:srgbClr val="FF0000"/>
                </a:solidFill>
              </a:rPr>
              <a:t> </a:t>
            </a:r>
            <a:r>
              <a:rPr lang="en-US" sz="2800" b="1" dirty="0" err="1">
                <a:solidFill>
                  <a:srgbClr val="FF0000"/>
                </a:solidFill>
              </a:rPr>
              <a:t>Yeshua</a:t>
            </a:r>
            <a:r>
              <a:rPr lang="en-US" sz="2800" b="1" dirty="0">
                <a:solidFill>
                  <a:srgbClr val="FF0000"/>
                </a:solidFill>
              </a:rPr>
              <a:t> </a:t>
            </a:r>
            <a:r>
              <a:rPr lang="en-US" sz="2800" b="1" dirty="0" err="1">
                <a:solidFill>
                  <a:srgbClr val="FF0000"/>
                </a:solidFill>
              </a:rPr>
              <a:t>HaMashiakh</a:t>
            </a:r>
            <a:r>
              <a:rPr lang="en-US" sz="2800" b="1" dirty="0"/>
              <a:t/>
            </a:r>
            <a:br>
              <a:rPr lang="en-US" sz="2800" b="1" dirty="0"/>
            </a:br>
            <a:r>
              <a:rPr lang="en-US" sz="2800" b="1" dirty="0"/>
              <a:t>Yang </a:t>
            </a:r>
            <a:r>
              <a:rPr lang="en-US" sz="2800" b="1" dirty="0" err="1"/>
              <a:t>adalah</a:t>
            </a:r>
            <a:r>
              <a:rPr lang="en-US" sz="2800" b="1" dirty="0"/>
              <a:t> </a:t>
            </a:r>
            <a:r>
              <a:rPr lang="en-US" sz="2800" b="1" dirty="0" err="1">
                <a:solidFill>
                  <a:srgbClr val="FF0000"/>
                </a:solidFill>
              </a:rPr>
              <a:t>Melekh</a:t>
            </a:r>
            <a:r>
              <a:rPr lang="en-US" sz="2800" b="1" dirty="0">
                <a:solidFill>
                  <a:srgbClr val="FF0000"/>
                </a:solidFill>
              </a:rPr>
              <a:t> </a:t>
            </a:r>
            <a:r>
              <a:rPr lang="en-US" sz="2800" b="1" dirty="0" err="1">
                <a:solidFill>
                  <a:srgbClr val="FF0000"/>
                </a:solidFill>
              </a:rPr>
              <a:t>HaShamayim</a:t>
            </a:r>
            <a:r>
              <a:rPr lang="en-US" sz="2800" b="1" dirty="0">
                <a:solidFill>
                  <a:srgbClr val="FF0000"/>
                </a:solidFill>
              </a:rPr>
              <a:t> , </a:t>
            </a:r>
            <a:r>
              <a:rPr lang="en-US" sz="2800" b="1" dirty="0"/>
              <a:t/>
            </a:r>
            <a:br>
              <a:rPr lang="en-US" sz="2800" b="1" dirty="0"/>
            </a:br>
            <a:r>
              <a:rPr lang="en-US" sz="2800" b="1" dirty="0" err="1"/>
              <a:t>dan</a:t>
            </a:r>
            <a:r>
              <a:rPr lang="en-US" sz="2800" b="1" dirty="0"/>
              <a:t> </a:t>
            </a:r>
            <a:r>
              <a:rPr lang="en-US" sz="2800" b="1" dirty="0" err="1">
                <a:solidFill>
                  <a:srgbClr val="FF0000"/>
                </a:solidFill>
              </a:rPr>
              <a:t>Junjung</a:t>
            </a:r>
            <a:r>
              <a:rPr lang="en-US" sz="2800" b="1" dirty="0">
                <a:solidFill>
                  <a:srgbClr val="FF0000"/>
                </a:solidFill>
              </a:rPr>
              <a:t> </a:t>
            </a:r>
            <a:r>
              <a:rPr lang="en-US" sz="2800" b="1" dirty="0" err="1">
                <a:solidFill>
                  <a:srgbClr val="FF0000"/>
                </a:solidFill>
              </a:rPr>
              <a:t>Tinggi</a:t>
            </a:r>
            <a:r>
              <a:rPr lang="en-US" sz="2800" b="1" dirty="0">
                <a:solidFill>
                  <a:srgbClr val="FF0000"/>
                </a:solidFill>
              </a:rPr>
              <a:t> </a:t>
            </a:r>
            <a:r>
              <a:rPr lang="en-US" sz="2800" b="1" dirty="0" err="1">
                <a:solidFill>
                  <a:srgbClr val="FF0000"/>
                </a:solidFill>
              </a:rPr>
              <a:t>Kuasa</a:t>
            </a:r>
            <a:r>
              <a:rPr lang="en-US" sz="2800" b="1" dirty="0">
                <a:solidFill>
                  <a:srgbClr val="FF0000"/>
                </a:solidFill>
              </a:rPr>
              <a:t> </a:t>
            </a:r>
            <a:r>
              <a:rPr lang="en-US" sz="2800" b="1" dirty="0" err="1">
                <a:solidFill>
                  <a:srgbClr val="FF0000"/>
                </a:solidFill>
              </a:rPr>
              <a:t>Darah</a:t>
            </a:r>
            <a:r>
              <a:rPr lang="en-US" sz="2800" b="1" dirty="0">
                <a:solidFill>
                  <a:srgbClr val="FF0000"/>
                </a:solidFill>
              </a:rPr>
              <a:t> NYA</a:t>
            </a:r>
            <a:r>
              <a:rPr lang="en-US" sz="2800" b="1" dirty="0"/>
              <a:t/>
            </a:r>
            <a:br>
              <a:rPr lang="en-US" sz="2800" b="1" dirty="0"/>
            </a:br>
            <a:r>
              <a:rPr lang="en-US" sz="2400" b="1" u="sng" dirty="0">
                <a:solidFill>
                  <a:srgbClr val="0000FF"/>
                </a:solidFill>
                <a:latin typeface="Arial Black" pitchFamily="34" charset="0"/>
              </a:rPr>
              <a:t>TIDAK</a:t>
            </a:r>
            <a:r>
              <a:rPr lang="en-US" sz="2400" b="1" dirty="0">
                <a:solidFill>
                  <a:srgbClr val="0000FF"/>
                </a:solidFill>
                <a:latin typeface="Arial Black" pitchFamily="34" charset="0"/>
              </a:rPr>
              <a:t> </a:t>
            </a:r>
            <a:r>
              <a:rPr lang="en-US" sz="2400" b="1" u="sng" dirty="0" err="1">
                <a:solidFill>
                  <a:srgbClr val="0000FF"/>
                </a:solidFill>
                <a:latin typeface="Arial Black" pitchFamily="34" charset="0"/>
              </a:rPr>
              <a:t>ikut</a:t>
            </a:r>
            <a:r>
              <a:rPr lang="en-US" sz="2400" b="1" dirty="0">
                <a:solidFill>
                  <a:srgbClr val="0000FF"/>
                </a:solidFill>
                <a:latin typeface="Arial Black" pitchFamily="34" charset="0"/>
              </a:rPr>
              <a:t> </a:t>
            </a:r>
            <a:br>
              <a:rPr lang="en-US" sz="2400" b="1" dirty="0">
                <a:solidFill>
                  <a:srgbClr val="0000FF"/>
                </a:solidFill>
                <a:latin typeface="Arial Black" pitchFamily="34" charset="0"/>
              </a:rPr>
            </a:br>
            <a:r>
              <a:rPr lang="en-US" sz="2400" b="1" dirty="0" err="1">
                <a:solidFill>
                  <a:srgbClr val="0000FF"/>
                </a:solidFill>
                <a:latin typeface="Arial Black" pitchFamily="34" charset="0"/>
              </a:rPr>
              <a:t>pandangan</a:t>
            </a:r>
            <a:r>
              <a:rPr lang="en-US" sz="2400" b="1" dirty="0">
                <a:solidFill>
                  <a:srgbClr val="0000FF"/>
                </a:solidFill>
                <a:latin typeface="Arial Black" pitchFamily="34" charset="0"/>
              </a:rPr>
              <a:t> </a:t>
            </a:r>
            <a:r>
              <a:rPr lang="en-US" sz="2400" b="1" dirty="0" err="1">
                <a:solidFill>
                  <a:srgbClr val="0000FF"/>
                </a:solidFill>
                <a:latin typeface="Arial Black" pitchFamily="34" charset="0"/>
              </a:rPr>
              <a:t>Yahudi</a:t>
            </a:r>
            <a:r>
              <a:rPr lang="en-US" sz="2400" b="1" dirty="0">
                <a:solidFill>
                  <a:srgbClr val="0000FF"/>
                </a:solidFill>
                <a:latin typeface="Arial Black" pitchFamily="34" charset="0"/>
              </a:rPr>
              <a:t> Anti </a:t>
            </a:r>
            <a:r>
              <a:rPr lang="en-US" sz="2400" b="1" dirty="0" err="1">
                <a:solidFill>
                  <a:srgbClr val="0000FF"/>
                </a:solidFill>
                <a:latin typeface="Arial Black" pitchFamily="34" charset="0"/>
              </a:rPr>
              <a:t>Yeshua</a:t>
            </a:r>
            <a:endParaRPr lang="en-US" sz="2400" b="1" dirty="0">
              <a:solidFill>
                <a:srgbClr val="0000FF"/>
              </a:solidFill>
              <a:latin typeface="Arial Black" pitchFamily="34" charset="0"/>
            </a:endParaRPr>
          </a:p>
        </p:txBody>
      </p:sp>
      <p:pic>
        <p:nvPicPr>
          <p:cNvPr id="5" name="Picture 1" descr="D:\Kumpulan Files\LOGO HURUF-HURUF\Cool Text Berlian Surgawi 143546202466835.png"/>
          <p:cNvPicPr>
            <a:picLocks noChangeAspect="1" noChangeArrowheads="1"/>
          </p:cNvPicPr>
          <p:nvPr/>
        </p:nvPicPr>
        <p:blipFill>
          <a:blip r:embed="rId3">
            <a:lum bright="10000" contrast="30000"/>
          </a:blip>
          <a:srcRect/>
          <a:stretch>
            <a:fillRect/>
          </a:stretch>
        </p:blipFill>
        <p:spPr bwMode="auto">
          <a:xfrm>
            <a:off x="1447800" y="3200400"/>
            <a:ext cx="3581400" cy="7620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38400"/>
            <a:ext cx="8229600" cy="1143000"/>
          </a:xfrm>
        </p:spPr>
        <p:txBody>
          <a:bodyPr>
            <a:normAutofit fontScale="90000"/>
          </a:bodyPr>
          <a:lstStyle/>
          <a:p>
            <a:pPr>
              <a:tabLst>
                <a:tab pos="2632075" algn="l"/>
              </a:tabLst>
            </a:pPr>
            <a:r>
              <a:rPr lang="en-US" dirty="0">
                <a:latin typeface="Arial Black" panose="020B0A04020102020204" pitchFamily="34" charset="0"/>
              </a:rPr>
              <a:t>1–1–0001</a:t>
            </a:r>
            <a:br>
              <a:rPr lang="en-US" dirty="0">
                <a:latin typeface="Arial Black" panose="020B0A04020102020204" pitchFamily="34" charset="0"/>
              </a:rPr>
            </a:br>
            <a:r>
              <a:rPr lang="en-US" dirty="0" err="1">
                <a:solidFill>
                  <a:srgbClr val="0000FF"/>
                </a:solidFill>
                <a:latin typeface="Arial Black" panose="020B0A04020102020204" pitchFamily="34" charset="0"/>
              </a:rPr>
              <a:t>Bulan</a:t>
            </a:r>
            <a:r>
              <a:rPr lang="en-US" dirty="0">
                <a:solidFill>
                  <a:srgbClr val="0000FF"/>
                </a:solidFill>
                <a:latin typeface="Arial Black" panose="020B0A04020102020204" pitchFamily="34" charset="0"/>
              </a:rPr>
              <a:t> 7 </a:t>
            </a:r>
            <a:r>
              <a:rPr lang="en-US" dirty="0" err="1">
                <a:solidFill>
                  <a:srgbClr val="0000FF"/>
                </a:solidFill>
                <a:latin typeface="Arial Black" panose="020B0A04020102020204" pitchFamily="34" charset="0"/>
              </a:rPr>
              <a:t>berubah</a:t>
            </a:r>
            <a:r>
              <a:rPr lang="en-US" dirty="0">
                <a:solidFill>
                  <a:srgbClr val="0000FF"/>
                </a:solidFill>
                <a:latin typeface="Arial Black" panose="020B0A04020102020204" pitchFamily="34" charset="0"/>
              </a:rPr>
              <a:t> </a:t>
            </a:r>
            <a:r>
              <a:rPr lang="en-US" dirty="0" err="1">
                <a:solidFill>
                  <a:srgbClr val="0000FF"/>
                </a:solidFill>
                <a:latin typeface="Arial Black" panose="020B0A04020102020204" pitchFamily="34" charset="0"/>
              </a:rPr>
              <a:t>mjd</a:t>
            </a:r>
            <a:r>
              <a:rPr lang="en-US" dirty="0">
                <a:solidFill>
                  <a:srgbClr val="0000FF"/>
                </a:solidFill>
                <a:latin typeface="Arial Black" panose="020B0A04020102020204" pitchFamily="34" charset="0"/>
              </a:rPr>
              <a:t> </a:t>
            </a:r>
            <a:r>
              <a:rPr lang="en-US" dirty="0" err="1">
                <a:solidFill>
                  <a:srgbClr val="0000FF"/>
                </a:solidFill>
                <a:latin typeface="Arial Black" panose="020B0A04020102020204" pitchFamily="34" charset="0"/>
              </a:rPr>
              <a:t>bulan</a:t>
            </a:r>
            <a:r>
              <a:rPr lang="en-US" dirty="0">
                <a:solidFill>
                  <a:srgbClr val="0000FF"/>
                </a:solidFill>
                <a:latin typeface="Arial Black" panose="020B0A04020102020204" pitchFamily="34" charset="0"/>
              </a:rPr>
              <a:t> 1</a:t>
            </a:r>
            <a:br>
              <a:rPr lang="en-US" dirty="0">
                <a:solidFill>
                  <a:srgbClr val="0000FF"/>
                </a:solidFill>
                <a:latin typeface="Arial Black" panose="020B0A04020102020204" pitchFamily="34" charset="0"/>
              </a:rPr>
            </a:br>
            <a:r>
              <a:rPr lang="en-US" dirty="0">
                <a:latin typeface="Arial Black" panose="020B0A04020102020204" pitchFamily="34" charset="0"/>
                <a:sym typeface="Wingdings" panose="05000000000000000000" pitchFamily="2" charset="2"/>
              </a:rPr>
              <a:t></a:t>
            </a:r>
            <a:r>
              <a:rPr lang="en-US" dirty="0" err="1">
                <a:solidFill>
                  <a:srgbClr val="FF0000"/>
                </a:solidFill>
                <a:latin typeface="Arial Black" panose="020B0A04020102020204" pitchFamily="34" charset="0"/>
              </a:rPr>
              <a:t>Bulan</a:t>
            </a:r>
            <a:r>
              <a:rPr lang="en-US" dirty="0">
                <a:solidFill>
                  <a:srgbClr val="FF0000"/>
                </a:solidFill>
                <a:latin typeface="Arial Black" panose="020B0A04020102020204" pitchFamily="34" charset="0"/>
              </a:rPr>
              <a:t> Tishri</a:t>
            </a:r>
            <a:br>
              <a:rPr lang="en-US" dirty="0">
                <a:solidFill>
                  <a:srgbClr val="FF0000"/>
                </a:solidFill>
                <a:latin typeface="Arial Black" panose="020B0A04020102020204" pitchFamily="34" charset="0"/>
              </a:rPr>
            </a:br>
            <a:r>
              <a:rPr lang="en-US" dirty="0">
                <a:solidFill>
                  <a:srgbClr val="0000FF"/>
                </a:solidFill>
                <a:latin typeface="Arial Black" panose="020B0A04020102020204" pitchFamily="34" charset="0"/>
              </a:rPr>
              <a:t>2-10-2016 </a:t>
            </a:r>
            <a:r>
              <a:rPr lang="en-US" dirty="0">
                <a:solidFill>
                  <a:srgbClr val="FF0000"/>
                </a:solidFill>
                <a:latin typeface="Arial Black" panose="020B0A04020102020204" pitchFamily="34" charset="0"/>
              </a:rPr>
              <a:t>Rosh </a:t>
            </a:r>
            <a:r>
              <a:rPr lang="en-US" dirty="0" err="1">
                <a:solidFill>
                  <a:srgbClr val="FF0000"/>
                </a:solidFill>
                <a:latin typeface="Arial Black" panose="020B0A04020102020204" pitchFamily="34" charset="0"/>
              </a:rPr>
              <a:t>Hoshanah</a:t>
            </a:r>
            <a:r>
              <a:rPr lang="en-US" dirty="0">
                <a:latin typeface="Arial Black" panose="020B0A04020102020204" pitchFamily="34" charset="0"/>
              </a:rPr>
              <a:t/>
            </a:r>
            <a:br>
              <a:rPr lang="en-US" dirty="0">
                <a:latin typeface="Arial Black" panose="020B0A04020102020204" pitchFamily="34" charset="0"/>
              </a:rPr>
            </a:br>
            <a:r>
              <a:rPr lang="en-US" dirty="0">
                <a:latin typeface="Arial Black" panose="020B0A04020102020204" pitchFamily="34" charset="0"/>
              </a:rPr>
              <a:t>10-1-0001</a:t>
            </a:r>
            <a:br>
              <a:rPr lang="en-US" dirty="0">
                <a:latin typeface="Arial Black" panose="020B0A04020102020204" pitchFamily="34" charset="0"/>
              </a:rPr>
            </a:br>
            <a:r>
              <a:rPr lang="en-US" dirty="0">
                <a:solidFill>
                  <a:srgbClr val="0000FF"/>
                </a:solidFill>
                <a:latin typeface="Arial Black" panose="020B0A04020102020204" pitchFamily="34" charset="0"/>
              </a:rPr>
              <a:t>12-10-2016 </a:t>
            </a:r>
            <a:r>
              <a:rPr lang="en-US" dirty="0">
                <a:solidFill>
                  <a:srgbClr val="FF0000"/>
                </a:solidFill>
                <a:latin typeface="Arial Black" panose="020B0A04020102020204" pitchFamily="34" charset="0"/>
              </a:rPr>
              <a:t>Yom Kippur</a:t>
            </a:r>
            <a:r>
              <a:rPr lang="en-US" dirty="0">
                <a:solidFill>
                  <a:srgbClr val="0000FF"/>
                </a:solidFill>
                <a:latin typeface="Arial Black" panose="020B0A04020102020204" pitchFamily="34" charset="0"/>
              </a:rPr>
              <a:t/>
            </a:r>
            <a:br>
              <a:rPr lang="en-US" dirty="0">
                <a:solidFill>
                  <a:srgbClr val="0000FF"/>
                </a:solidFill>
                <a:latin typeface="Arial Black" panose="020B0A04020102020204" pitchFamily="34" charset="0"/>
              </a:rPr>
            </a:br>
            <a:r>
              <a:rPr lang="en-US" dirty="0">
                <a:latin typeface="Arial Black" panose="020B0A04020102020204" pitchFamily="34" charset="0"/>
              </a:rPr>
              <a:t>15-1-0001</a:t>
            </a:r>
            <a:r>
              <a:rPr lang="en-US" dirty="0">
                <a:solidFill>
                  <a:srgbClr val="0000FF"/>
                </a:solidFill>
                <a:latin typeface="Arial Black" panose="020B0A04020102020204" pitchFamily="34" charset="0"/>
              </a:rPr>
              <a:t/>
            </a:r>
            <a:br>
              <a:rPr lang="en-US" dirty="0">
                <a:solidFill>
                  <a:srgbClr val="0000FF"/>
                </a:solidFill>
                <a:latin typeface="Arial Black" panose="020B0A04020102020204" pitchFamily="34" charset="0"/>
              </a:rPr>
            </a:br>
            <a:r>
              <a:rPr lang="en-US" dirty="0">
                <a:solidFill>
                  <a:srgbClr val="0000FF"/>
                </a:solidFill>
                <a:latin typeface="Arial Black" panose="020B0A04020102020204" pitchFamily="34" charset="0"/>
              </a:rPr>
              <a:t>17-10-2016 </a:t>
            </a:r>
            <a:r>
              <a:rPr lang="en-US" dirty="0" err="1">
                <a:solidFill>
                  <a:srgbClr val="FF0000"/>
                </a:solidFill>
                <a:latin typeface="Arial Black" panose="020B0A04020102020204" pitchFamily="34" charset="0"/>
              </a:rPr>
              <a:t>Pondok</a:t>
            </a:r>
            <a:r>
              <a:rPr lang="en-US" dirty="0">
                <a:solidFill>
                  <a:srgbClr val="FF0000"/>
                </a:solidFill>
                <a:latin typeface="Arial Black" panose="020B0A04020102020204" pitchFamily="34" charset="0"/>
              </a:rPr>
              <a:t> </a:t>
            </a:r>
            <a:r>
              <a:rPr lang="en-US" dirty="0" err="1">
                <a:solidFill>
                  <a:srgbClr val="FF0000"/>
                </a:solidFill>
                <a:latin typeface="Arial Black" panose="020B0A04020102020204" pitchFamily="34" charset="0"/>
              </a:rPr>
              <a:t>Daun</a:t>
            </a:r>
            <a:r>
              <a:rPr lang="en-US" dirty="0">
                <a:solidFill>
                  <a:srgbClr val="0000FF"/>
                </a:solidFill>
                <a:latin typeface="Arial Black" panose="020B0A04020102020204" pitchFamily="34" charset="0"/>
              </a:rPr>
              <a:t/>
            </a:r>
            <a:br>
              <a:rPr lang="en-US" dirty="0">
                <a:solidFill>
                  <a:srgbClr val="0000FF"/>
                </a:solidFill>
                <a:latin typeface="Arial Black" panose="020B0A04020102020204" pitchFamily="34" charset="0"/>
              </a:rPr>
            </a:br>
            <a:r>
              <a:rPr lang="en-US" dirty="0">
                <a:latin typeface="Arial Black" panose="020B0A04020102020204" pitchFamily="34" charset="0"/>
              </a:rPr>
              <a:t>  </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80152527"/>
      </p:ext>
    </p:extLst>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581400"/>
            <a:ext cx="8229600" cy="1143000"/>
          </a:xfrm>
        </p:spPr>
        <p:txBody>
          <a:bodyPr>
            <a:noAutofit/>
          </a:bodyPr>
          <a:lstStyle/>
          <a:p>
            <a:pPr>
              <a:lnSpc>
                <a:spcPts val="2300"/>
              </a:lnSpc>
            </a:pPr>
            <a:r>
              <a:rPr lang="en-US" sz="2400" b="1" dirty="0" err="1"/>
              <a:t>Bagaimana</a:t>
            </a:r>
            <a:r>
              <a:rPr lang="en-US" sz="2400" b="1" dirty="0"/>
              <a:t> </a:t>
            </a:r>
            <a:r>
              <a:rPr lang="en-US" sz="2400" b="1" dirty="0" err="1"/>
              <a:t>Nama</a:t>
            </a:r>
            <a:r>
              <a:rPr lang="en-US" sz="2400" b="1" dirty="0"/>
              <a:t>-mu, </a:t>
            </a:r>
            <a:r>
              <a:rPr lang="en-US" sz="2400" b="1" dirty="0" err="1"/>
              <a:t>bisa</a:t>
            </a:r>
            <a:r>
              <a:rPr lang="en-US" sz="2400" b="1" dirty="0"/>
              <a:t> </a:t>
            </a:r>
            <a:r>
              <a:rPr lang="en-US" sz="2400" b="1" dirty="0" err="1"/>
              <a:t>di</a:t>
            </a:r>
            <a:r>
              <a:rPr lang="en-US" sz="2400" b="1" dirty="0"/>
              <a:t> </a:t>
            </a:r>
            <a:r>
              <a:rPr lang="en-US" sz="2400" b="1" dirty="0" err="1"/>
              <a:t>Tulis</a:t>
            </a:r>
            <a:r>
              <a:rPr lang="en-US" sz="2400" b="1" dirty="0"/>
              <a:t> </a:t>
            </a:r>
            <a:br>
              <a:rPr lang="en-US" sz="2400" b="1" dirty="0"/>
            </a:br>
            <a:r>
              <a:rPr lang="en-US" sz="2400" b="1" dirty="0" err="1"/>
              <a:t>dan</a:t>
            </a:r>
            <a:r>
              <a:rPr lang="en-US" sz="2400" b="1" dirty="0"/>
              <a:t> </a:t>
            </a:r>
            <a:r>
              <a:rPr lang="en-US" sz="2400" b="1" dirty="0" err="1"/>
              <a:t>di</a:t>
            </a:r>
            <a:r>
              <a:rPr lang="en-US" sz="2400" b="1" dirty="0"/>
              <a:t> </a:t>
            </a:r>
            <a:r>
              <a:rPr lang="en-US" sz="2400" b="1" dirty="0" err="1"/>
              <a:t>Meteraikan</a:t>
            </a:r>
            <a:r>
              <a:rPr lang="en-US" sz="2400" b="1" dirty="0"/>
              <a:t> </a:t>
            </a:r>
            <a:r>
              <a:rPr lang="en-US" sz="2400" b="1" dirty="0" err="1"/>
              <a:t>di</a:t>
            </a:r>
            <a:r>
              <a:rPr lang="en-US" sz="2400" b="1" dirty="0"/>
              <a:t> </a:t>
            </a:r>
            <a:r>
              <a:rPr lang="en-US" sz="2400" b="1" dirty="0" err="1"/>
              <a:t>Kitab</a:t>
            </a:r>
            <a:r>
              <a:rPr lang="en-US" sz="2400" b="1" dirty="0"/>
              <a:t> </a:t>
            </a:r>
            <a:r>
              <a:rPr lang="en-US" sz="2400" b="1" dirty="0" err="1"/>
              <a:t>Kehidupan</a:t>
            </a:r>
            <a:r>
              <a:rPr lang="en-US" sz="2400" b="1" dirty="0"/>
              <a:t> ???</a:t>
            </a:r>
            <a:br>
              <a:rPr lang="en-US" sz="2400" b="1" dirty="0"/>
            </a:br>
            <a:r>
              <a:rPr lang="en-US" sz="2400" b="1" dirty="0" err="1"/>
              <a:t>Bisa-kah</a:t>
            </a:r>
            <a:r>
              <a:rPr lang="en-US" sz="2400" b="1" dirty="0"/>
              <a:t> </a:t>
            </a:r>
            <a:r>
              <a:rPr lang="en-US" sz="2400" b="1" dirty="0" err="1"/>
              <a:t>itu</a:t>
            </a:r>
            <a:r>
              <a:rPr lang="en-US" sz="2400" b="1" dirty="0"/>
              <a:t>  </a:t>
            </a:r>
            <a:r>
              <a:rPr lang="en-US" sz="2400" b="1" dirty="0" err="1"/>
              <a:t>dengan</a:t>
            </a:r>
            <a:r>
              <a:rPr lang="en-US" sz="2400" b="1" dirty="0"/>
              <a:t> </a:t>
            </a:r>
            <a:r>
              <a:rPr lang="en-US" sz="2400" b="1" dirty="0" err="1"/>
              <a:t>darah-nya</a:t>
            </a:r>
            <a:r>
              <a:rPr lang="en-US" sz="2400" b="1" dirty="0"/>
              <a:t> </a:t>
            </a:r>
            <a:r>
              <a:rPr lang="en-US" sz="2400" b="1" dirty="0" err="1"/>
              <a:t>Hewan</a:t>
            </a:r>
            <a:r>
              <a:rPr lang="en-US" sz="2400" b="1" dirty="0"/>
              <a:t> </a:t>
            </a:r>
            <a:r>
              <a:rPr lang="en-US" sz="2400" b="1" dirty="0" err="1"/>
              <a:t>Lembu</a:t>
            </a:r>
            <a:r>
              <a:rPr lang="en-US" sz="2400" b="1" dirty="0"/>
              <a:t> </a:t>
            </a:r>
            <a:r>
              <a:rPr lang="en-US" sz="2400" b="1" dirty="0" err="1"/>
              <a:t>Merah</a:t>
            </a:r>
            <a:r>
              <a:rPr lang="en-US" sz="2400" b="1" dirty="0"/>
              <a:t> ???</a:t>
            </a:r>
            <a:br>
              <a:rPr lang="en-US" sz="2400" b="1" dirty="0"/>
            </a:br>
            <a:r>
              <a:rPr lang="en-US" sz="2400" b="1" dirty="0" err="1"/>
              <a:t>Ketidak</a:t>
            </a:r>
            <a:r>
              <a:rPr lang="en-US" sz="2400" b="1" dirty="0"/>
              <a:t> </a:t>
            </a:r>
            <a:r>
              <a:rPr lang="en-US" sz="2400" b="1" dirty="0" err="1"/>
              <a:t>Percayaan</a:t>
            </a:r>
            <a:r>
              <a:rPr lang="en-US" sz="2400" b="1" dirty="0"/>
              <a:t> </a:t>
            </a:r>
            <a:r>
              <a:rPr lang="en-US" sz="2400" b="1" dirty="0" err="1"/>
              <a:t>pada</a:t>
            </a:r>
            <a:r>
              <a:rPr lang="en-US" sz="2400" b="1" dirty="0"/>
              <a:t> </a:t>
            </a:r>
            <a:r>
              <a:rPr lang="en-US" sz="2400" b="1" dirty="0" err="1"/>
              <a:t>Kuasa</a:t>
            </a:r>
            <a:r>
              <a:rPr lang="en-US" sz="2400" b="1" dirty="0"/>
              <a:t> </a:t>
            </a:r>
            <a:r>
              <a:rPr lang="en-US" sz="2400" b="1" dirty="0" err="1"/>
              <a:t>Hukum</a:t>
            </a:r>
            <a:r>
              <a:rPr lang="en-US" sz="2400" b="1" dirty="0"/>
              <a:t> </a:t>
            </a:r>
            <a:r>
              <a:rPr lang="en-US" sz="2400" b="1" dirty="0" err="1"/>
              <a:t>Darah</a:t>
            </a:r>
            <a:r>
              <a:rPr lang="en-US" sz="2400" b="1" dirty="0"/>
              <a:t> </a:t>
            </a:r>
            <a:br>
              <a:rPr lang="en-US" sz="2400" b="1" dirty="0"/>
            </a:br>
            <a:r>
              <a:rPr lang="en-US" sz="2400" b="1" dirty="0" err="1"/>
              <a:t>Yeshua</a:t>
            </a:r>
            <a:r>
              <a:rPr lang="en-US" sz="2400" b="1" dirty="0"/>
              <a:t> </a:t>
            </a:r>
            <a:r>
              <a:rPr lang="en-US" sz="2400" b="1" dirty="0" err="1"/>
              <a:t>HaMashiakh</a:t>
            </a:r>
            <a:r>
              <a:rPr lang="en-US" sz="2400" b="1" dirty="0"/>
              <a:t> </a:t>
            </a:r>
            <a:r>
              <a:rPr lang="en-US" sz="2400" b="1" dirty="0" err="1"/>
              <a:t>adalah</a:t>
            </a:r>
            <a:r>
              <a:rPr lang="en-US" sz="2400" b="1" dirty="0"/>
              <a:t> “</a:t>
            </a:r>
            <a:r>
              <a:rPr lang="en-US" sz="2400" b="1" dirty="0" err="1"/>
              <a:t>penghinaan</a:t>
            </a:r>
            <a:r>
              <a:rPr lang="en-US" sz="2400" b="1" dirty="0"/>
              <a:t>” </a:t>
            </a:r>
            <a:br>
              <a:rPr lang="en-US" sz="2400" b="1" dirty="0"/>
            </a:br>
            <a:r>
              <a:rPr lang="en-US" sz="2400" b="1" dirty="0" err="1"/>
              <a:t>yg</a:t>
            </a:r>
            <a:r>
              <a:rPr lang="en-US" sz="2400" b="1" dirty="0"/>
              <a:t> </a:t>
            </a:r>
            <a:r>
              <a:rPr lang="en-US" sz="2400" b="1" dirty="0" err="1"/>
              <a:t>ada</a:t>
            </a:r>
            <a:r>
              <a:rPr lang="en-US" sz="2400" b="1" dirty="0"/>
              <a:t> </a:t>
            </a:r>
            <a:r>
              <a:rPr lang="en-US" sz="2400" b="1" dirty="0" err="1"/>
              <a:t>sampai</a:t>
            </a:r>
            <a:r>
              <a:rPr lang="en-US" sz="2400" b="1" dirty="0"/>
              <a:t> </a:t>
            </a:r>
            <a:r>
              <a:rPr lang="en-US" sz="2400" b="1" dirty="0" err="1"/>
              <a:t>hari</a:t>
            </a:r>
            <a:r>
              <a:rPr lang="en-US" sz="2400" b="1" dirty="0"/>
              <a:t> </a:t>
            </a:r>
            <a:r>
              <a:rPr lang="en-US" sz="2400" b="1" dirty="0" err="1"/>
              <a:t>ini</a:t>
            </a:r>
            <a:r>
              <a:rPr lang="en-US" sz="2400" b="1" dirty="0"/>
              <a:t> !!!</a:t>
            </a:r>
          </a:p>
        </p:txBody>
      </p:sp>
      <p:sp>
        <p:nvSpPr>
          <p:cNvPr id="3" name="Content Placeholder 2"/>
          <p:cNvSpPr>
            <a:spLocks noGrp="1"/>
          </p:cNvSpPr>
          <p:nvPr>
            <p:ph idx="1"/>
          </p:nvPr>
        </p:nvSpPr>
        <p:spPr>
          <a:xfrm>
            <a:off x="1676400" y="990600"/>
            <a:ext cx="6248400" cy="2209800"/>
          </a:xfrm>
          <a:solidFill>
            <a:srgbClr val="FFFF00"/>
          </a:solidFill>
        </p:spPr>
        <p:txBody>
          <a:bodyPr/>
          <a:lstStyle/>
          <a:p>
            <a:pPr>
              <a:buNone/>
            </a:pPr>
            <a:r>
              <a:rPr lang="en-US" dirty="0">
                <a:solidFill>
                  <a:srgbClr val="FFFF00"/>
                </a:solidFill>
              </a:rPr>
              <a:t>.</a:t>
            </a:r>
          </a:p>
        </p:txBody>
      </p:sp>
      <p:pic>
        <p:nvPicPr>
          <p:cNvPr id="4" name="Picture 2" descr="https://scontent-sin6-1.xx.fbcdn.net/v/t1.0-9/14713773_10150720632229969_9129844274661137437_n.jpg?oh=39b04650ce761ee1634f38a28dbae5a5&amp;oe=58A5E15C"/>
          <p:cNvPicPr>
            <a:picLocks noChangeAspect="1" noChangeArrowheads="1"/>
          </p:cNvPicPr>
          <p:nvPr/>
        </p:nvPicPr>
        <p:blipFill>
          <a:blip r:embed="rId2">
            <a:lum bright="-20000" contrast="30000"/>
          </a:blip>
          <a:srcRect l="59956" t="62998" r="1574" b="29861"/>
          <a:stretch>
            <a:fillRect/>
          </a:stretch>
        </p:blipFill>
        <p:spPr bwMode="auto">
          <a:xfrm>
            <a:off x="2057400" y="1143000"/>
            <a:ext cx="5410200" cy="838200"/>
          </a:xfrm>
          <a:prstGeom prst="rect">
            <a:avLst/>
          </a:prstGeom>
          <a:noFill/>
        </p:spPr>
      </p:pic>
      <p:sp>
        <p:nvSpPr>
          <p:cNvPr id="5" name="Content Placeholder 2"/>
          <p:cNvSpPr txBox="1">
            <a:spLocks/>
          </p:cNvSpPr>
          <p:nvPr/>
        </p:nvSpPr>
        <p:spPr>
          <a:xfrm>
            <a:off x="2133600" y="1981200"/>
            <a:ext cx="5257800" cy="1752600"/>
          </a:xfrm>
          <a:prstGeom prst="rect">
            <a:avLst/>
          </a:prstGeom>
        </p:spPr>
        <p:txBody>
          <a:bodyPr vert="horz" lIns="91440" tIns="45720" rIns="91440" bIns="45720" rtlCol="0">
            <a:normAutofit fontScale="47500" lnSpcReduction="20000"/>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000" b="1" i="0" u="none" strike="noStrike" kern="1200" cap="none" spc="0" normalizeH="0" baseline="0" noProof="0" dirty="0">
                <a:ln>
                  <a:noFill/>
                </a:ln>
                <a:solidFill>
                  <a:schemeClr val="tx1"/>
                </a:solidFill>
                <a:effectLst/>
                <a:uLnTx/>
                <a:uFillTx/>
                <a:latin typeface="Arial Black" pitchFamily="34" charset="0"/>
                <a:ea typeface="+mn-ea"/>
                <a:cs typeface="+mn-cs"/>
              </a:rPr>
              <a:t>GEMAR CHATIMA TOVA : </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000" b="1" i="0" u="none" strike="noStrike" kern="1200" cap="none" spc="0" normalizeH="0" baseline="0" noProof="0" dirty="0">
                <a:ln>
                  <a:noFill/>
                </a:ln>
                <a:solidFill>
                  <a:srgbClr val="0000FF"/>
                </a:solidFill>
                <a:effectLst/>
                <a:uLnTx/>
                <a:uFillTx/>
                <a:latin typeface="Franklin Gothic Demi Cond" pitchFamily="34" charset="0"/>
              </a:rPr>
              <a:t>MAY  WE  ALL  BE SIGNED  &amp;  SEALED</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000" b="1" i="0" u="none" strike="noStrike" kern="1200" cap="none" spc="0" normalizeH="0" baseline="0" noProof="0" dirty="0">
                <a:ln>
                  <a:noFill/>
                </a:ln>
                <a:solidFill>
                  <a:srgbClr val="0000FF"/>
                </a:solidFill>
                <a:effectLst/>
                <a:uLnTx/>
                <a:uFillTx/>
                <a:latin typeface="Franklin Gothic Demi Cond" pitchFamily="34" charset="0"/>
              </a:rPr>
              <a:t> IN  THE BOOK  OF LIFE</a:t>
            </a:r>
            <a:r>
              <a:rPr kumimoji="0" lang="en-US" sz="3200" b="0" i="0" u="none" strike="noStrike" kern="1200" cap="none" spc="0" normalizeH="0" baseline="0" noProof="0" dirty="0">
                <a:ln>
                  <a:noFill/>
                </a:ln>
                <a:solidFill>
                  <a:srgbClr val="0000FF"/>
                </a:solidFill>
                <a:effectLst/>
                <a:uLnTx/>
                <a:uFillTx/>
                <a:latin typeface="Franklin Gothic Demi Cond" pitchFamily="34" charset="0"/>
              </a:rPr>
              <a:t/>
            </a:r>
            <a:br>
              <a:rPr kumimoji="0" lang="en-US" sz="3200" b="0" i="0" u="none" strike="noStrike" kern="1200" cap="none" spc="0" normalizeH="0" baseline="0" noProof="0" dirty="0">
                <a:ln>
                  <a:noFill/>
                </a:ln>
                <a:solidFill>
                  <a:srgbClr val="0000FF"/>
                </a:solidFill>
                <a:effectLst/>
                <a:uLnTx/>
                <a:uFillTx/>
                <a:latin typeface="Franklin Gothic Demi Cond" pitchFamily="34" charset="0"/>
              </a:rPr>
            </a:br>
            <a:r>
              <a:rPr kumimoji="0" lang="en-US" sz="3200" b="0" i="0" u="none" strike="noStrike" kern="1200" cap="none" spc="0" normalizeH="0" baseline="0" noProof="0" dirty="0">
                <a:ln>
                  <a:noFill/>
                </a:ln>
                <a:solidFill>
                  <a:schemeClr val="tx1"/>
                </a:solidFill>
                <a:effectLst/>
                <a:uLnTx/>
                <a:uFillTx/>
                <a:latin typeface="+mn-lt"/>
                <a:ea typeface="+mn-ea"/>
                <a:cs typeface="+mn-cs"/>
              </a:rPr>
              <a:t/>
            </a:r>
            <a:br>
              <a:rPr kumimoji="0" lang="en-US" sz="3200" b="0" i="0" u="none" strike="noStrike" kern="1200" cap="none" spc="0" normalizeH="0" baseline="0" noProof="0" dirty="0">
                <a:ln>
                  <a:noFill/>
                </a:ln>
                <a:solidFill>
                  <a:schemeClr val="tx1"/>
                </a:solidFill>
                <a:effectLst/>
                <a:uLnTx/>
                <a:uFillTx/>
                <a:latin typeface="+mn-lt"/>
                <a:ea typeface="+mn-ea"/>
                <a:cs typeface="+mn-cs"/>
              </a:rPr>
            </a:b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Rectangle 5"/>
          <p:cNvSpPr/>
          <p:nvPr/>
        </p:nvSpPr>
        <p:spPr>
          <a:xfrm>
            <a:off x="6934200" y="1828800"/>
            <a:ext cx="681598" cy="144655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8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lgerian" pitchFamily="82" charset="0"/>
              </a:rPr>
              <a:t>?</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4"/>
          <p:cNvSpPr/>
          <p:nvPr/>
        </p:nvSpPr>
        <p:spPr>
          <a:xfrm>
            <a:off x="1828800" y="1828800"/>
            <a:ext cx="5656740" cy="2585323"/>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cap="none" spc="50" dirty="0" err="1">
                <a:ln w="11430"/>
                <a:effectLst>
                  <a:outerShdw blurRad="76200" dist="50800" dir="5400000" algn="tl" rotWithShape="0">
                    <a:srgbClr val="000000">
                      <a:alpha val="65000"/>
                    </a:srgbClr>
                  </a:outerShdw>
                </a:effectLst>
                <a:latin typeface="Adobe Caslon Pro Bold" pitchFamily="18" charset="0"/>
              </a:rPr>
              <a:t>Ptikhat</a:t>
            </a:r>
            <a:r>
              <a:rPr lang="en-US" sz="5400" cap="none" spc="50" dirty="0">
                <a:ln w="11430"/>
                <a:effectLst>
                  <a:outerShdw blurRad="76200" dist="50800" dir="5400000" algn="tl" rotWithShape="0">
                    <a:srgbClr val="000000">
                      <a:alpha val="65000"/>
                    </a:srgbClr>
                  </a:outerShdw>
                </a:effectLst>
                <a:latin typeface="Adobe Caslon Pro Bold" pitchFamily="18" charset="0"/>
              </a:rPr>
              <a:t> </a:t>
            </a:r>
            <a:r>
              <a:rPr lang="en-US" sz="5400" cap="none" spc="50" dirty="0" err="1">
                <a:ln w="11430"/>
                <a:effectLst>
                  <a:outerShdw blurRad="76200" dist="50800" dir="5400000" algn="tl" rotWithShape="0">
                    <a:srgbClr val="000000">
                      <a:alpha val="65000"/>
                    </a:srgbClr>
                  </a:outerShdw>
                </a:effectLst>
                <a:latin typeface="Adobe Caslon Pro Bold" pitchFamily="18" charset="0"/>
              </a:rPr>
              <a:t>HaSodoth</a:t>
            </a:r>
            <a:endParaRPr lang="en-US" sz="5400" cap="none" spc="50" dirty="0">
              <a:ln w="11430"/>
              <a:effectLst>
                <a:outerShdw blurRad="76200" dist="50800" dir="5400000" algn="tl" rotWithShape="0">
                  <a:srgbClr val="000000">
                    <a:alpha val="65000"/>
                  </a:srgbClr>
                </a:outerShdw>
              </a:effectLst>
              <a:latin typeface="Adobe Caslon Pro Bold" pitchFamily="18" charset="0"/>
            </a:endParaRPr>
          </a:p>
          <a:p>
            <a:pPr algn="ctr"/>
            <a:r>
              <a:rPr lang="en-US" sz="3600" cap="none" spc="50" dirty="0" err="1">
                <a:ln w="11430"/>
                <a:solidFill>
                  <a:srgbClr val="0000FF"/>
                </a:solidFill>
                <a:effectLst>
                  <a:outerShdw blurRad="76200" dist="50800" dir="5400000" algn="tl" rotWithShape="0">
                    <a:srgbClr val="000000">
                      <a:alpha val="65000"/>
                    </a:srgbClr>
                  </a:outerShdw>
                </a:effectLst>
                <a:latin typeface="Adobe Caslon Pro Bold" pitchFamily="18" charset="0"/>
              </a:rPr>
              <a:t>Avodath</a:t>
            </a:r>
            <a:r>
              <a:rPr lang="en-US" sz="3600" cap="none" spc="50" dirty="0">
                <a:ln w="11430"/>
                <a:solidFill>
                  <a:srgbClr val="0000FF"/>
                </a:solidFill>
                <a:effectLst>
                  <a:outerShdw blurRad="76200" dist="50800" dir="5400000" algn="tl" rotWithShape="0">
                    <a:srgbClr val="000000">
                      <a:alpha val="65000"/>
                    </a:srgbClr>
                  </a:outerShdw>
                </a:effectLst>
                <a:latin typeface="Adobe Caslon Pro Bold" pitchFamily="18" charset="0"/>
              </a:rPr>
              <a:t> Yom Kippur :</a:t>
            </a:r>
          </a:p>
          <a:p>
            <a:pPr algn="ctr"/>
            <a:r>
              <a:rPr lang="en-US" sz="3600" spc="50" dirty="0">
                <a:ln w="11430"/>
                <a:solidFill>
                  <a:srgbClr val="0000FF"/>
                </a:solidFill>
                <a:effectLst>
                  <a:outerShdw blurRad="76200" dist="50800" dir="5400000" algn="tl" rotWithShape="0">
                    <a:srgbClr val="000000">
                      <a:alpha val="65000"/>
                    </a:srgbClr>
                  </a:outerShdw>
                </a:effectLst>
                <a:latin typeface="Adobe Caslon Pro Bold" pitchFamily="18" charset="0"/>
              </a:rPr>
              <a:t>The Yom Kippur Service</a:t>
            </a:r>
          </a:p>
          <a:p>
            <a:pPr algn="ctr"/>
            <a:r>
              <a:rPr lang="en-US" sz="3600" cap="none" spc="50" dirty="0">
                <a:ln w="11430"/>
                <a:solidFill>
                  <a:srgbClr val="0000FF"/>
                </a:solidFill>
                <a:effectLst>
                  <a:outerShdw blurRad="76200" dist="50800" dir="5400000" algn="tl" rotWithShape="0">
                    <a:srgbClr val="000000">
                      <a:alpha val="65000"/>
                    </a:srgbClr>
                  </a:outerShdw>
                </a:effectLst>
                <a:latin typeface="Adobe Caslon Pro Bold" pitchFamily="18" charset="0"/>
              </a:rPr>
              <a:t>In The Holy Temple</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705600" y="1219200"/>
            <a:ext cx="1600200" cy="1143000"/>
          </a:xfrm>
        </p:spPr>
        <p:txBody>
          <a:bodyPr>
            <a:noAutofit/>
          </a:bodyPr>
          <a:lstStyle/>
          <a:p>
            <a:r>
              <a:rPr lang="en-US" sz="9600" dirty="0">
                <a:solidFill>
                  <a:srgbClr val="FF0000"/>
                </a:solidFill>
                <a:effectLst>
                  <a:outerShdw blurRad="38100" dist="38100" dir="2700000" algn="tl">
                    <a:srgbClr val="000000">
                      <a:alpha val="43137"/>
                    </a:srgbClr>
                  </a:outerShdw>
                </a:effectLst>
                <a:latin typeface="Algerian" pitchFamily="82" charset="0"/>
              </a:rPr>
              <a:t>?</a:t>
            </a:r>
          </a:p>
        </p:txBody>
      </p:sp>
      <p:pic>
        <p:nvPicPr>
          <p:cNvPr id="40962" name="Picture 2" descr="Image result for ruang suci bait allah"/>
          <p:cNvPicPr>
            <a:picLocks noChangeAspect="1" noChangeArrowheads="1"/>
          </p:cNvPicPr>
          <p:nvPr/>
        </p:nvPicPr>
        <p:blipFill>
          <a:blip r:embed="rId2">
            <a:lum contrast="20000"/>
          </a:blip>
          <a:srcRect l="8750" t="8750" r="6250" b="11250"/>
          <a:stretch>
            <a:fillRect/>
          </a:stretch>
        </p:blipFill>
        <p:spPr bwMode="auto">
          <a:xfrm>
            <a:off x="685800" y="762000"/>
            <a:ext cx="6019800" cy="5334000"/>
          </a:xfrm>
          <a:prstGeom prst="rect">
            <a:avLst/>
          </a:prstGeom>
          <a:noFill/>
        </p:spPr>
      </p:pic>
      <p:cxnSp>
        <p:nvCxnSpPr>
          <p:cNvPr id="6" name="Straight Arrow Connector 5"/>
          <p:cNvCxnSpPr/>
          <p:nvPr/>
        </p:nvCxnSpPr>
        <p:spPr>
          <a:xfrm flipV="1">
            <a:off x="4419600" y="1819564"/>
            <a:ext cx="2729345" cy="618836"/>
          </a:xfrm>
          <a:prstGeom prst="straightConnector1">
            <a:avLst/>
          </a:prstGeom>
          <a:ln w="76200">
            <a:solidFill>
              <a:srgbClr val="0000FF"/>
            </a:solidFill>
            <a:prstDash val="sysDash"/>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lstStyle/>
          <a:p>
            <a:r>
              <a:rPr lang="en-US" b="1" dirty="0" err="1"/>
              <a:t>Sekarang</a:t>
            </a:r>
            <a:r>
              <a:rPr lang="en-US" b="1" dirty="0"/>
              <a:t> = …. ???</a:t>
            </a:r>
          </a:p>
        </p:txBody>
      </p:sp>
      <p:pic>
        <p:nvPicPr>
          <p:cNvPr id="41986" name="Picture 2" descr="Image result for ruang suci bait allah"/>
          <p:cNvPicPr>
            <a:picLocks noChangeAspect="1" noChangeArrowheads="1"/>
          </p:cNvPicPr>
          <p:nvPr/>
        </p:nvPicPr>
        <p:blipFill>
          <a:blip r:embed="rId2">
            <a:lum contrast="20000"/>
          </a:blip>
          <a:srcRect/>
          <a:stretch>
            <a:fillRect/>
          </a:stretch>
        </p:blipFill>
        <p:spPr bwMode="auto">
          <a:xfrm>
            <a:off x="1828800" y="1981200"/>
            <a:ext cx="5734050" cy="3276600"/>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244</TotalTime>
  <Words>1624</Words>
  <Application>Microsoft Office PowerPoint</Application>
  <PresentationFormat>On-screen Show (4:3)</PresentationFormat>
  <Paragraphs>52</Paragraphs>
  <Slides>31</Slides>
  <Notes>0</Notes>
  <HiddenSlides>0</HiddenSlides>
  <MMClips>0</MMClips>
  <ScaleCrop>false</ScaleCrop>
  <HeadingPairs>
    <vt:vector size="4" baseType="variant">
      <vt:variant>
        <vt:lpstr>Design Template</vt:lpstr>
      </vt:variant>
      <vt:variant>
        <vt:i4>1</vt:i4>
      </vt:variant>
      <vt:variant>
        <vt:lpstr>Slide Titles</vt:lpstr>
      </vt:variant>
      <vt:variant>
        <vt:i4>31</vt:i4>
      </vt:variant>
    </vt:vector>
  </HeadingPairs>
  <TitlesOfParts>
    <vt:vector size="32" baseType="lpstr">
      <vt:lpstr>Office Theme</vt:lpstr>
      <vt:lpstr>Slide 1</vt:lpstr>
      <vt:lpstr>Baca : M’noorah</vt:lpstr>
      <vt:lpstr>Di Gereja , spt itu juga banyaaak !!!</vt:lpstr>
      <vt:lpstr>Makna Yom Kippur utk kita yg Percaya Yeshua HaMashiakh Yang adalah Melekh HaShamayim ,  dan Junjung Tinggi Kuasa Darah NYA TIDAK ikut  pandangan Yahudi Anti Yeshua</vt:lpstr>
      <vt:lpstr>1–1–0001 Bulan 7 berubah mjd bulan 1 Bulan Tishri 2-10-2016 Rosh Hoshanah 10-1-0001 12-10-2016 Yom Kippur 15-1-0001 17-10-2016 Pondok Daun   </vt:lpstr>
      <vt:lpstr>Bagaimana Nama-mu, bisa di Tulis  dan di Meteraikan di Kitab Kehidupan ??? Bisa-kah itu  dengan darah-nya Hewan Lembu Merah ??? Ketidak Percayaan pada Kuasa Hukum Darah  Yeshua HaMashiakh adalah “penghinaan”  yg ada sampai hari ini !!!</vt:lpstr>
      <vt:lpstr>Slide 7</vt:lpstr>
      <vt:lpstr>?</vt:lpstr>
      <vt:lpstr>Sekarang = …. ???</vt:lpstr>
      <vt:lpstr>Slide 10</vt:lpstr>
      <vt:lpstr>Slide 11</vt:lpstr>
      <vt:lpstr>Slide 12</vt:lpstr>
      <vt:lpstr>Slide 13</vt:lpstr>
      <vt:lpstr>Slide 14</vt:lpstr>
      <vt:lpstr>Slide 15</vt:lpstr>
      <vt:lpstr>Slide 16</vt:lpstr>
      <vt:lpstr>Slide 17</vt:lpstr>
      <vt:lpstr>A Quick Prayer before Exiting the Holy of Holies The Kohen Gadol exited the Holy of Holies walking backward, out of fear and humility. He then offered a quick prayer while back in the Sanctuary, facing the parochet curtain. The Kohen Gadol kept his prayer short so that the anxious worshipers outside the Sanctuary would not worry  that he had performed the service incorrectly, and, as a result,  died while in the Holy of Holies.</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Grace Wijaya</cp:lastModifiedBy>
  <cp:revision>15</cp:revision>
  <dcterms:created xsi:type="dcterms:W3CDTF">2016-11-15T13:38:05Z</dcterms:created>
  <dcterms:modified xsi:type="dcterms:W3CDTF">2016-11-15T13:46:40Z</dcterms:modified>
</cp:coreProperties>
</file>